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8288000" cy="10287000"/>
  <p:notesSz cx="6858000" cy="9144000"/>
  <p:embeddedFontLst>
    <p:embeddedFont>
      <p:font typeface="Open Sans Extra Bold" panose="020B0604020202020204" charset="0"/>
      <p:regular r:id="rId55"/>
    </p:embeddedFont>
    <p:embeddedFont>
      <p:font typeface="Poppins" panose="00000500000000000000" pitchFamily="2"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118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5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sv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63092" y="1874270"/>
            <a:ext cx="9761255" cy="5878992"/>
          </a:xfrm>
          <a:prstGeom prst="rect">
            <a:avLst/>
          </a:prstGeom>
        </p:spPr>
        <p:txBody>
          <a:bodyPr lIns="0" tIns="0" rIns="0" bIns="0" rtlCol="0" anchor="t">
            <a:spAutoFit/>
          </a:bodyPr>
          <a:lstStyle/>
          <a:p>
            <a:pPr algn="l">
              <a:lnSpc>
                <a:spcPts val="15611"/>
              </a:lnSpc>
              <a:spcBef>
                <a:spcPct val="0"/>
              </a:spcBef>
            </a:pPr>
            <a:r>
              <a:rPr lang="en-US" sz="11150">
                <a:solidFill>
                  <a:srgbClr val="051D40"/>
                </a:solidFill>
                <a:latin typeface="Open Sans Extra Bold"/>
                <a:ea typeface="Open Sans Extra Bold"/>
                <a:cs typeface="Open Sans Extra Bold"/>
                <a:sym typeface="Open Sans Extra Bold"/>
              </a:rPr>
              <a:t>DATA ANALYTICS PORTFOLIO</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9144000" y="6886273"/>
            <a:ext cx="9088248" cy="1794929"/>
          </a:xfrm>
          <a:custGeom>
            <a:avLst/>
            <a:gdLst/>
            <a:ahLst/>
            <a:cxnLst/>
            <a:rect l="l" t="t" r="r" b="b"/>
            <a:pathLst>
              <a:path w="9088248" h="1794929">
                <a:moveTo>
                  <a:pt x="0" y="0"/>
                </a:moveTo>
                <a:lnTo>
                  <a:pt x="9088248" y="0"/>
                </a:lnTo>
                <a:lnTo>
                  <a:pt x="9088248" y="1794929"/>
                </a:lnTo>
                <a:lnTo>
                  <a:pt x="0" y="1794929"/>
                </a:lnTo>
                <a:lnTo>
                  <a:pt x="0" y="0"/>
                </a:lnTo>
                <a:close/>
              </a:path>
            </a:pathLst>
          </a:custGeom>
          <a:blipFill>
            <a:blip r:embed="rId2"/>
            <a:stretch>
              <a:fillRect/>
            </a:stretch>
          </a:blipFill>
        </p:spPr>
      </p:sp>
      <p:grpSp>
        <p:nvGrpSpPr>
          <p:cNvPr id="16" name="Group 16"/>
          <p:cNvGrpSpPr>
            <a:grpSpLocks noChangeAspect="1"/>
          </p:cNvGrpSpPr>
          <p:nvPr/>
        </p:nvGrpSpPr>
        <p:grpSpPr>
          <a:xfrm>
            <a:off x="9144000" y="2640690"/>
            <a:ext cx="8393026" cy="4814138"/>
            <a:chOff x="0" y="0"/>
            <a:chExt cx="7981950" cy="4578350"/>
          </a:xfrm>
        </p:grpSpPr>
        <p:sp>
          <p:nvSpPr>
            <p:cNvPr id="17" name="Freeform 1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8" name="Freeform 1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9" name="Freeform 1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0" name="Freeform 2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1" name="Freeform 2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28" b="-3228"/>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1133767" cy="9174028"/>
            <a:chOff x="0" y="0"/>
            <a:chExt cx="14845022" cy="1223203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1" name="Freeform 11"/>
            <p:cNvSpPr/>
            <p:nvPr/>
          </p:nvSpPr>
          <p:spPr>
            <a:xfrm>
              <a:off x="977334" y="4379312"/>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170745" y="4768995"/>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id="13" name="Freeform 13"/>
            <p:cNvSpPr/>
            <p:nvPr/>
          </p:nvSpPr>
          <p:spPr>
            <a:xfrm rot="6000">
              <a:off x="3653223" y="1892984"/>
              <a:ext cx="6907781" cy="1812974"/>
            </a:xfrm>
            <a:custGeom>
              <a:avLst/>
              <a:gdLst/>
              <a:ahLst/>
              <a:cxnLst/>
              <a:rect l="l" t="t" r="r" b="b"/>
              <a:pathLst>
                <a:path w="6907781" h="1812974">
                  <a:moveTo>
                    <a:pt x="0" y="12050"/>
                  </a:moveTo>
                  <a:lnTo>
                    <a:pt x="6904639" y="0"/>
                  </a:lnTo>
                  <a:lnTo>
                    <a:pt x="6907782" y="1800922"/>
                  </a:lnTo>
                  <a:lnTo>
                    <a:pt x="3144" y="1812973"/>
                  </a:lnTo>
                  <a:lnTo>
                    <a:pt x="0" y="12050"/>
                  </a:lnTo>
                  <a:close/>
                </a:path>
              </a:pathLst>
            </a:custGeom>
            <a:blipFill>
              <a:blip r:embed="rId4"/>
              <a:stretch>
                <a:fillRect t="-131867" r="-131828" b="-71737"/>
              </a:stretch>
            </a:blipFill>
          </p:spPr>
        </p:sp>
        <p:sp>
          <p:nvSpPr>
            <p:cNvPr id="14" name="Freeform 14"/>
            <p:cNvSpPr/>
            <p:nvPr/>
          </p:nvSpPr>
          <p:spPr>
            <a:xfrm rot="6000">
              <a:off x="5695950" y="6041643"/>
              <a:ext cx="3864953" cy="3114409"/>
            </a:xfrm>
            <a:custGeom>
              <a:avLst/>
              <a:gdLst/>
              <a:ahLst/>
              <a:cxnLst/>
              <a:rect l="l" t="t" r="r" b="b"/>
              <a:pathLst>
                <a:path w="3864953" h="3114409">
                  <a:moveTo>
                    <a:pt x="0" y="6737"/>
                  </a:moveTo>
                  <a:lnTo>
                    <a:pt x="3859528" y="0"/>
                  </a:lnTo>
                  <a:lnTo>
                    <a:pt x="3864952" y="3107673"/>
                  </a:lnTo>
                  <a:lnTo>
                    <a:pt x="5423" y="3114409"/>
                  </a:lnTo>
                  <a:lnTo>
                    <a:pt x="0" y="6737"/>
                  </a:lnTo>
                  <a:close/>
                </a:path>
              </a:pathLst>
            </a:custGeom>
            <a:blipFill>
              <a:blip r:embed="rId5"/>
              <a:stretch>
                <a:fillRect l="-2766" t="-78773" r="-324363" b="-11912"/>
              </a:stretch>
            </a:blipFill>
          </p:spPr>
        </p:sp>
        <p:sp>
          <p:nvSpPr>
            <p:cNvPr id="15" name="Freeform 15"/>
            <p:cNvSpPr/>
            <p:nvPr/>
          </p:nvSpPr>
          <p:spPr>
            <a:xfrm>
              <a:off x="698627" y="875482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TextBox 16"/>
            <p:cNvSpPr txBox="1"/>
            <p:nvPr/>
          </p:nvSpPr>
          <p:spPr>
            <a:xfrm>
              <a:off x="892038" y="914450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sp>
          <p:nvSpPr>
            <p:cNvPr id="17" name="Freeform 17"/>
            <p:cNvSpPr/>
            <p:nvPr/>
          </p:nvSpPr>
          <p:spPr>
            <a:xfrm rot="6000">
              <a:off x="4858973" y="10546978"/>
              <a:ext cx="4700684" cy="1689158"/>
            </a:xfrm>
            <a:custGeom>
              <a:avLst/>
              <a:gdLst/>
              <a:ahLst/>
              <a:cxnLst/>
              <a:rect l="l" t="t" r="r" b="b"/>
              <a:pathLst>
                <a:path w="4700684" h="1689158">
                  <a:moveTo>
                    <a:pt x="0" y="8199"/>
                  </a:moveTo>
                  <a:lnTo>
                    <a:pt x="4697750" y="0"/>
                  </a:lnTo>
                  <a:lnTo>
                    <a:pt x="4700684" y="1680959"/>
                  </a:lnTo>
                  <a:lnTo>
                    <a:pt x="2934" y="1689158"/>
                  </a:lnTo>
                  <a:lnTo>
                    <a:pt x="0" y="8199"/>
                  </a:lnTo>
                  <a:close/>
                </a:path>
              </a:pathLst>
            </a:custGeom>
            <a:blipFill>
              <a:blip r:embed="rId6"/>
              <a:stretch>
                <a:fillRect l="-2" t="-114916" r="-300413" b="-121002"/>
              </a:stretch>
            </a:blipFill>
          </p:spPr>
        </p:sp>
        <p:sp>
          <p:nvSpPr>
            <p:cNvPr id="18" name="TextBox 18"/>
            <p:cNvSpPr txBox="1"/>
            <p:nvPr/>
          </p:nvSpPr>
          <p:spPr>
            <a:xfrm>
              <a:off x="2368908" y="339511"/>
              <a:ext cx="12199018" cy="139793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CONTEST WINNER DECLARATION: The team has organised a contest where the user with most likes on a single picture wins. </a:t>
              </a:r>
            </a:p>
            <a:p>
              <a:pPr algn="l">
                <a:lnSpc>
                  <a:spcPts val="2849"/>
                </a:lnSpc>
              </a:pPr>
              <a:endParaRPr lang="en-US" sz="2035" spc="-40">
                <a:solidFill>
                  <a:srgbClr val="145DA0"/>
                </a:solidFill>
                <a:latin typeface="Poppins"/>
                <a:ea typeface="Poppins"/>
                <a:cs typeface="Poppins"/>
                <a:sym typeface="Poppins"/>
              </a:endParaRPr>
            </a:p>
          </p:txBody>
        </p:sp>
        <p:sp>
          <p:nvSpPr>
            <p:cNvPr id="19" name="TextBox 19"/>
            <p:cNvSpPr txBox="1"/>
            <p:nvPr/>
          </p:nvSpPr>
          <p:spPr>
            <a:xfrm>
              <a:off x="3155049" y="4593452"/>
              <a:ext cx="11689973" cy="1804632"/>
            </a:xfrm>
            <a:prstGeom prst="rect">
              <a:avLst/>
            </a:prstGeom>
          </p:spPr>
          <p:txBody>
            <a:bodyPr lIns="0" tIns="0" rIns="0" bIns="0" rtlCol="0" anchor="t">
              <a:spAutoFit/>
            </a:bodyPr>
            <a:lstStyle/>
            <a:p>
              <a:pPr algn="just">
                <a:lnSpc>
                  <a:spcPts val="2915"/>
                </a:lnSpc>
              </a:pPr>
              <a:r>
                <a:rPr lang="en-US" sz="2082" spc="-41">
                  <a:solidFill>
                    <a:srgbClr val="145DA0"/>
                  </a:solidFill>
                  <a:latin typeface="Poppins"/>
                  <a:ea typeface="Poppins"/>
                  <a:cs typeface="Poppins"/>
                  <a:sym typeface="Poppins"/>
                </a:rPr>
                <a:t>HASHTAG RESEARCH: A partner brand wants to know the most popular hashtags to use in their post to reach the most people.</a:t>
              </a:r>
            </a:p>
            <a:p>
              <a:pPr algn="l">
                <a:lnSpc>
                  <a:spcPts val="2495"/>
                </a:lnSpc>
              </a:pPr>
              <a:r>
                <a:rPr lang="en-US" sz="1782" u="none" strike="noStrike" spc="-35">
                  <a:solidFill>
                    <a:srgbClr val="145DA0"/>
                  </a:solidFill>
                  <a:latin typeface="Poppins"/>
                  <a:ea typeface="Poppins"/>
                  <a:cs typeface="Poppins"/>
                  <a:sym typeface="Poppins"/>
                </a:rPr>
                <a:t>.</a:t>
              </a:r>
            </a:p>
            <a:p>
              <a:pPr algn="l">
                <a:lnSpc>
                  <a:spcPts val="2495"/>
                </a:lnSpc>
              </a:pPr>
              <a:endParaRPr lang="en-US" sz="1782" u="none" strike="noStrike" spc="-35">
                <a:solidFill>
                  <a:srgbClr val="145DA0"/>
                </a:solidFill>
                <a:latin typeface="Poppins"/>
                <a:ea typeface="Poppins"/>
                <a:cs typeface="Poppins"/>
                <a:sym typeface="Poppins"/>
              </a:endParaRPr>
            </a:p>
          </p:txBody>
        </p:sp>
        <p:sp>
          <p:nvSpPr>
            <p:cNvPr id="20" name="TextBox 20"/>
            <p:cNvSpPr txBox="1"/>
            <p:nvPr/>
          </p:nvSpPr>
          <p:spPr>
            <a:xfrm>
              <a:off x="2876342" y="9285847"/>
              <a:ext cx="11412877" cy="1443952"/>
            </a:xfrm>
            <a:prstGeom prst="rect">
              <a:avLst/>
            </a:prstGeom>
          </p:spPr>
          <p:txBody>
            <a:bodyPr lIns="0" tIns="0" rIns="0" bIns="0" rtlCol="0" anchor="t">
              <a:spAutoFit/>
            </a:bodyPr>
            <a:lstStyle/>
            <a:p>
              <a:pPr algn="l">
                <a:lnSpc>
                  <a:spcPts val="2915"/>
                </a:lnSpc>
              </a:pPr>
              <a:r>
                <a:rPr lang="en-US" sz="2082" spc="-41">
                  <a:solidFill>
                    <a:srgbClr val="145DA0"/>
                  </a:solidFill>
                  <a:latin typeface="Poppins"/>
                  <a:ea typeface="Poppins"/>
                  <a:cs typeface="Poppins"/>
                  <a:sym typeface="Poppins"/>
                </a:rPr>
                <a:t>AD CAMPAIGN LAUNCH: The team wants to know the best day of the week to launch ads.</a:t>
              </a:r>
            </a:p>
            <a:p>
              <a:pPr algn="l">
                <a:lnSpc>
                  <a:spcPts val="2915"/>
                </a:lnSpc>
              </a:pPr>
              <a:endParaRPr lang="en-US" sz="2082" spc="-41">
                <a:solidFill>
                  <a:srgbClr val="145DA0"/>
                </a:solidFill>
                <a:latin typeface="Poppins"/>
                <a:ea typeface="Poppins"/>
                <a:cs typeface="Poppins"/>
                <a:sym typeface="Poppins"/>
              </a:endParaRPr>
            </a:p>
          </p:txBody>
        </p:sp>
      </p:grpSp>
      <p:grpSp>
        <p:nvGrpSpPr>
          <p:cNvPr id="21" name="Group 21"/>
          <p:cNvGrpSpPr/>
          <p:nvPr/>
        </p:nvGrpSpPr>
        <p:grpSpPr>
          <a:xfrm>
            <a:off x="6051681" y="1135067"/>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6928076" y="4395894"/>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6425288" y="7701182"/>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0" name="TextBox 30"/>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0925944" cy="9677257"/>
            <a:chOff x="0" y="0"/>
            <a:chExt cx="14567926" cy="12903009"/>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1" name="Freeform 11"/>
            <p:cNvSpPr/>
            <p:nvPr/>
          </p:nvSpPr>
          <p:spPr>
            <a:xfrm>
              <a:off x="1074040" y="4247157"/>
              <a:ext cx="1899008" cy="1899008"/>
            </a:xfrm>
            <a:custGeom>
              <a:avLst/>
              <a:gdLst/>
              <a:ahLst/>
              <a:cxnLst/>
              <a:rect l="l" t="t" r="r" b="b"/>
              <a:pathLst>
                <a:path w="1899008" h="1899008">
                  <a:moveTo>
                    <a:pt x="0" y="0"/>
                  </a:moveTo>
                  <a:lnTo>
                    <a:pt x="1899007" y="0"/>
                  </a:lnTo>
                  <a:lnTo>
                    <a:pt x="1899007" y="1899007"/>
                  </a:lnTo>
                  <a:lnTo>
                    <a:pt x="0" y="18990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267450" y="4636839"/>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3" name="Freeform 13"/>
            <p:cNvSpPr/>
            <p:nvPr/>
          </p:nvSpPr>
          <p:spPr>
            <a:xfrm rot="6000">
              <a:off x="5691065" y="5924620"/>
              <a:ext cx="4863976" cy="6982618"/>
            </a:xfrm>
            <a:custGeom>
              <a:avLst/>
              <a:gdLst/>
              <a:ahLst/>
              <a:cxnLst/>
              <a:rect l="l" t="t" r="r" b="b"/>
              <a:pathLst>
                <a:path w="4863976" h="6982618">
                  <a:moveTo>
                    <a:pt x="0" y="8468"/>
                  </a:moveTo>
                  <a:lnTo>
                    <a:pt x="4851803" y="0"/>
                  </a:lnTo>
                  <a:lnTo>
                    <a:pt x="4863976" y="6974150"/>
                  </a:lnTo>
                  <a:lnTo>
                    <a:pt x="12172" y="6982618"/>
                  </a:lnTo>
                  <a:lnTo>
                    <a:pt x="0" y="8468"/>
                  </a:lnTo>
                  <a:close/>
                </a:path>
              </a:pathLst>
            </a:custGeom>
            <a:blipFill>
              <a:blip r:embed="rId4"/>
              <a:stretch>
                <a:fillRect l="-3057" t="-33388" r="-268050" b="-2942"/>
              </a:stretch>
            </a:blipFill>
          </p:spPr>
        </p:sp>
        <p:sp>
          <p:nvSpPr>
            <p:cNvPr id="14" name="Freeform 14"/>
            <p:cNvSpPr/>
            <p:nvPr/>
          </p:nvSpPr>
          <p:spPr>
            <a:xfrm rot="6000">
              <a:off x="8121210" y="1895033"/>
              <a:ext cx="4560273" cy="2123798"/>
            </a:xfrm>
            <a:custGeom>
              <a:avLst/>
              <a:gdLst/>
              <a:ahLst/>
              <a:cxnLst/>
              <a:rect l="l" t="t" r="r" b="b"/>
              <a:pathLst>
                <a:path w="4560273" h="2123798">
                  <a:moveTo>
                    <a:pt x="0" y="7953"/>
                  </a:moveTo>
                  <a:lnTo>
                    <a:pt x="4556580" y="0"/>
                  </a:lnTo>
                  <a:lnTo>
                    <a:pt x="4560273" y="2115845"/>
                  </a:lnTo>
                  <a:lnTo>
                    <a:pt x="3692" y="2123798"/>
                  </a:lnTo>
                  <a:lnTo>
                    <a:pt x="0" y="7953"/>
                  </a:lnTo>
                  <a:close/>
                </a:path>
              </a:pathLst>
            </a:custGeom>
            <a:blipFill>
              <a:blip r:embed="rId5"/>
              <a:stretch>
                <a:fillRect l="-7" t="-101841" r="-422202" b="-25978"/>
              </a:stretch>
            </a:blipFill>
          </p:spPr>
        </p:sp>
        <p:sp>
          <p:nvSpPr>
            <p:cNvPr id="15" name="Freeform 15"/>
            <p:cNvSpPr/>
            <p:nvPr/>
          </p:nvSpPr>
          <p:spPr>
            <a:xfrm rot="6000">
              <a:off x="2022061" y="2029607"/>
              <a:ext cx="4908734" cy="1711951"/>
            </a:xfrm>
            <a:custGeom>
              <a:avLst/>
              <a:gdLst/>
              <a:ahLst/>
              <a:cxnLst/>
              <a:rect l="l" t="t" r="r" b="b"/>
              <a:pathLst>
                <a:path w="4908734" h="1711951">
                  <a:moveTo>
                    <a:pt x="0" y="8562"/>
                  </a:moveTo>
                  <a:lnTo>
                    <a:pt x="4905760" y="0"/>
                  </a:lnTo>
                  <a:lnTo>
                    <a:pt x="4908733" y="1703389"/>
                  </a:lnTo>
                  <a:lnTo>
                    <a:pt x="2973" y="1711951"/>
                  </a:lnTo>
                  <a:lnTo>
                    <a:pt x="0" y="8562"/>
                  </a:lnTo>
                  <a:close/>
                </a:path>
              </a:pathLst>
            </a:custGeom>
            <a:blipFill>
              <a:blip r:embed="rId6"/>
              <a:stretch>
                <a:fillRect l="-1166" t="-327139" r="-345882" b="-54003"/>
              </a:stretch>
            </a:blipFill>
          </p:spPr>
        </p:sp>
        <p:sp>
          <p:nvSpPr>
            <p:cNvPr id="16" name="TextBox 16"/>
            <p:cNvSpPr txBox="1"/>
            <p:nvPr/>
          </p:nvSpPr>
          <p:spPr>
            <a:xfrm>
              <a:off x="2023543" y="339511"/>
              <a:ext cx="12199018" cy="139793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USER ENGAGEMENT: Investors want to know if users are still active and posting on Instagram or if they are making fewer posts.</a:t>
              </a:r>
            </a:p>
            <a:p>
              <a:pPr algn="l">
                <a:lnSpc>
                  <a:spcPts val="2849"/>
                </a:lnSpc>
              </a:pPr>
              <a:endParaRPr lang="en-US" sz="2035" spc="-40">
                <a:solidFill>
                  <a:srgbClr val="145DA0"/>
                </a:solidFill>
                <a:latin typeface="Poppins"/>
                <a:ea typeface="Poppins"/>
                <a:cs typeface="Poppins"/>
                <a:sym typeface="Poppins"/>
              </a:endParaRPr>
            </a:p>
          </p:txBody>
        </p:sp>
        <p:sp>
          <p:nvSpPr>
            <p:cNvPr id="17" name="TextBox 17"/>
            <p:cNvSpPr txBox="1"/>
            <p:nvPr/>
          </p:nvSpPr>
          <p:spPr>
            <a:xfrm>
              <a:off x="3155049" y="4663619"/>
              <a:ext cx="11412877" cy="1443952"/>
            </a:xfrm>
            <a:prstGeom prst="rect">
              <a:avLst/>
            </a:prstGeom>
          </p:spPr>
          <p:txBody>
            <a:bodyPr lIns="0" tIns="0" rIns="0" bIns="0" rtlCol="0" anchor="t">
              <a:spAutoFit/>
            </a:bodyPr>
            <a:lstStyle/>
            <a:p>
              <a:pPr algn="l">
                <a:lnSpc>
                  <a:spcPts val="2915"/>
                </a:lnSpc>
              </a:pPr>
              <a:r>
                <a:rPr lang="en-US" sz="2082" spc="-41">
                  <a:solidFill>
                    <a:srgbClr val="145DA0"/>
                  </a:solidFill>
                  <a:latin typeface="Poppins"/>
                  <a:ea typeface="Poppins"/>
                  <a:cs typeface="Poppins"/>
                  <a:sym typeface="Poppins"/>
                </a:rPr>
                <a:t>Bots and Fake Accounts: Investors want to know if the platform is clouded with fake and dummy accounts.</a:t>
              </a:r>
            </a:p>
            <a:p>
              <a:pPr algn="l">
                <a:lnSpc>
                  <a:spcPts val="2915"/>
                </a:lnSpc>
              </a:pPr>
              <a:endParaRPr lang="en-US" sz="2082" spc="-41">
                <a:solidFill>
                  <a:srgbClr val="145DA0"/>
                </a:solidFill>
                <a:latin typeface="Poppins"/>
                <a:ea typeface="Poppins"/>
                <a:cs typeface="Poppins"/>
                <a:sym typeface="Poppins"/>
              </a:endParaRPr>
            </a:p>
          </p:txBody>
        </p:sp>
      </p:grpSp>
      <p:grpSp>
        <p:nvGrpSpPr>
          <p:cNvPr id="18" name="Group 18"/>
          <p:cNvGrpSpPr/>
          <p:nvPr/>
        </p:nvGrpSpPr>
        <p:grpSpPr>
          <a:xfrm>
            <a:off x="6051681" y="1135067"/>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6819358" y="4320435"/>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4" name="TextBox 24"/>
          <p:cNvSpPr txBox="1"/>
          <p:nvPr/>
        </p:nvSpPr>
        <p:spPr>
          <a:xfrm>
            <a:off x="794049" y="3691963"/>
            <a:ext cx="5257632" cy="2798298"/>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OF INVESTOR METRICS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238003" y="8290589"/>
            <a:ext cx="7523780" cy="752378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3724222" y="-4507687"/>
            <a:ext cx="5924489" cy="592448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028700" y="873860"/>
            <a:ext cx="15791176" cy="7887878"/>
            <a:chOff x="0" y="0"/>
            <a:chExt cx="21054901" cy="10517171"/>
          </a:xfrm>
        </p:grpSpPr>
        <p:grpSp>
          <p:nvGrpSpPr>
            <p:cNvPr id="9" name="Group 9"/>
            <p:cNvGrpSpPr/>
            <p:nvPr/>
          </p:nvGrpSpPr>
          <p:grpSpPr>
            <a:xfrm>
              <a:off x="0" y="0"/>
              <a:ext cx="21054901" cy="10517171"/>
              <a:chOff x="0" y="0"/>
              <a:chExt cx="4421880" cy="2208781"/>
            </a:xfrm>
          </p:grpSpPr>
          <p:sp>
            <p:nvSpPr>
              <p:cNvPr id="10" name="Freeform 10"/>
              <p:cNvSpPr/>
              <p:nvPr/>
            </p:nvSpPr>
            <p:spPr>
              <a:xfrm>
                <a:off x="0" y="0"/>
                <a:ext cx="4421880" cy="2208781"/>
              </a:xfrm>
              <a:custGeom>
                <a:avLst/>
                <a:gdLst/>
                <a:ahLst/>
                <a:cxnLst/>
                <a:rect l="l" t="t" r="r" b="b"/>
                <a:pathLst>
                  <a:path w="4421880" h="2208781">
                    <a:moveTo>
                      <a:pt x="0" y="0"/>
                    </a:moveTo>
                    <a:lnTo>
                      <a:pt x="4421880" y="0"/>
                    </a:lnTo>
                    <a:lnTo>
                      <a:pt x="4421880" y="2208781"/>
                    </a:lnTo>
                    <a:lnTo>
                      <a:pt x="0" y="2208781"/>
                    </a:lnTo>
                    <a:close/>
                  </a:path>
                </a:pathLst>
              </a:custGeom>
              <a:solidFill>
                <a:srgbClr val="145DA0">
                  <a:alpha val="95686"/>
                </a:srgbClr>
              </a:solidFill>
              <a:ln cap="sq">
                <a:noFill/>
                <a:prstDash val="solid"/>
                <a:miter/>
              </a:ln>
            </p:spPr>
          </p:sp>
          <p:sp>
            <p:nvSpPr>
              <p:cNvPr id="11" name="TextBox 11"/>
              <p:cNvSpPr txBox="1"/>
              <p:nvPr/>
            </p:nvSpPr>
            <p:spPr>
              <a:xfrm>
                <a:off x="0" y="-38100"/>
                <a:ext cx="4421880" cy="22468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TextBox 12"/>
            <p:cNvSpPr txBox="1"/>
            <p:nvPr/>
          </p:nvSpPr>
          <p:spPr>
            <a:xfrm>
              <a:off x="6978975" y="590573"/>
              <a:ext cx="5911406" cy="1501964"/>
            </a:xfrm>
            <a:prstGeom prst="rect">
              <a:avLst/>
            </a:prstGeom>
          </p:spPr>
          <p:txBody>
            <a:bodyPr lIns="0" tIns="0" rIns="0" bIns="0" rtlCol="0" anchor="t">
              <a:spAutoFit/>
            </a:bodyPr>
            <a:lstStyle/>
            <a:p>
              <a:pPr marL="0" lvl="0" indent="0" algn="l">
                <a:lnSpc>
                  <a:spcPts val="9429"/>
                </a:lnSpc>
                <a:spcBef>
                  <a:spcPct val="0"/>
                </a:spcBef>
              </a:pPr>
              <a:r>
                <a:rPr lang="en-US" sz="6735">
                  <a:solidFill>
                    <a:srgbClr val="FDFDFD"/>
                  </a:solidFill>
                  <a:latin typeface="Open Sans Extra Bold"/>
                  <a:ea typeface="Open Sans Extra Bold"/>
                  <a:cs typeface="Open Sans Extra Bold"/>
                  <a:sym typeface="Open Sans Extra Bold"/>
                </a:rPr>
                <a:t>ANALYSIS </a:t>
              </a:r>
            </a:p>
          </p:txBody>
        </p:sp>
        <p:sp>
          <p:nvSpPr>
            <p:cNvPr id="13" name="TextBox 13"/>
            <p:cNvSpPr txBox="1"/>
            <p:nvPr/>
          </p:nvSpPr>
          <p:spPr>
            <a:xfrm>
              <a:off x="1100262" y="2498723"/>
              <a:ext cx="5878713" cy="769842"/>
            </a:xfrm>
            <a:prstGeom prst="rect">
              <a:avLst/>
            </a:prstGeom>
          </p:spPr>
          <p:txBody>
            <a:bodyPr lIns="0" tIns="0" rIns="0" bIns="0" rtlCol="0" anchor="t">
              <a:spAutoFit/>
            </a:bodyPr>
            <a:lstStyle/>
            <a:p>
              <a:pPr marL="0" lvl="0" indent="0" algn="l">
                <a:lnSpc>
                  <a:spcPts val="4663"/>
                </a:lnSpc>
                <a:spcBef>
                  <a:spcPct val="0"/>
                </a:spcBef>
              </a:pPr>
              <a:r>
                <a:rPr lang="en-US" sz="3330" u="sng" spc="-66">
                  <a:solidFill>
                    <a:srgbClr val="FDFDFD"/>
                  </a:solidFill>
                  <a:latin typeface="Poppins"/>
                  <a:ea typeface="Poppins"/>
                  <a:cs typeface="Poppins"/>
                  <a:sym typeface="Poppins"/>
                </a:rPr>
                <a:t>MARKETING INSIGHTS </a:t>
              </a:r>
            </a:p>
          </p:txBody>
        </p:sp>
        <p:sp>
          <p:nvSpPr>
            <p:cNvPr id="14" name="TextBox 14"/>
            <p:cNvSpPr txBox="1"/>
            <p:nvPr/>
          </p:nvSpPr>
          <p:spPr>
            <a:xfrm>
              <a:off x="889420" y="7153356"/>
              <a:ext cx="6089555" cy="769842"/>
            </a:xfrm>
            <a:prstGeom prst="rect">
              <a:avLst/>
            </a:prstGeom>
          </p:spPr>
          <p:txBody>
            <a:bodyPr lIns="0" tIns="0" rIns="0" bIns="0" rtlCol="0" anchor="t">
              <a:spAutoFit/>
            </a:bodyPr>
            <a:lstStyle/>
            <a:p>
              <a:pPr marL="0" lvl="0" indent="0" algn="l">
                <a:lnSpc>
                  <a:spcPts val="4663"/>
                </a:lnSpc>
                <a:spcBef>
                  <a:spcPct val="0"/>
                </a:spcBef>
              </a:pPr>
              <a:r>
                <a:rPr lang="en-US" sz="3330" u="sng" spc="-66">
                  <a:solidFill>
                    <a:srgbClr val="FDFDFD"/>
                  </a:solidFill>
                  <a:latin typeface="Poppins"/>
                  <a:ea typeface="Poppins"/>
                  <a:cs typeface="Poppins"/>
                  <a:sym typeface="Poppins"/>
                </a:rPr>
                <a:t>INVESTORS NSIGHTS </a:t>
              </a:r>
            </a:p>
          </p:txBody>
        </p:sp>
        <p:sp>
          <p:nvSpPr>
            <p:cNvPr id="15" name="TextBox 15"/>
            <p:cNvSpPr txBox="1"/>
            <p:nvPr/>
          </p:nvSpPr>
          <p:spPr>
            <a:xfrm>
              <a:off x="889420" y="8041462"/>
              <a:ext cx="19861960" cy="1853574"/>
            </a:xfrm>
            <a:prstGeom prst="rect">
              <a:avLst/>
            </a:prstGeom>
          </p:spPr>
          <p:txBody>
            <a:bodyPr lIns="0" tIns="0" rIns="0" bIns="0" rtlCol="0" anchor="t">
              <a:spAutoFit/>
            </a:bodyPr>
            <a:lstStyle/>
            <a:p>
              <a:pPr marL="570726" lvl="1" indent="-285363" algn="l">
                <a:lnSpc>
                  <a:spcPts val="3700"/>
                </a:lnSpc>
                <a:buFont typeface="Arial"/>
                <a:buChar char="•"/>
              </a:pPr>
              <a:r>
                <a:rPr lang="en-US" sz="2643" spc="-52">
                  <a:solidFill>
                    <a:srgbClr val="FDFDFD"/>
                  </a:solidFill>
                  <a:latin typeface="Poppins"/>
                  <a:ea typeface="Poppins"/>
                  <a:cs typeface="Poppins"/>
                  <a:sym typeface="Poppins"/>
                </a:rPr>
                <a:t>Active users post a photo 3.473 times i.e. they post an average 3-4 photos. If we consider all users then the value drops to 2.57 which ranges from 2-3 photos. </a:t>
              </a:r>
            </a:p>
            <a:p>
              <a:pPr marL="570726" lvl="1" indent="-285363" algn="l">
                <a:lnSpc>
                  <a:spcPts val="3700"/>
                </a:lnSpc>
                <a:buFont typeface="Arial"/>
                <a:buChar char="•"/>
              </a:pPr>
              <a:r>
                <a:rPr lang="en-US" sz="2643" spc="-52">
                  <a:solidFill>
                    <a:srgbClr val="FDFDFD"/>
                  </a:solidFill>
                  <a:latin typeface="Poppins"/>
                  <a:ea typeface="Poppins"/>
                  <a:cs typeface="Poppins"/>
                  <a:sym typeface="Poppins"/>
                </a:rPr>
                <a:t>There are 13 fake accounts or bots. </a:t>
              </a:r>
            </a:p>
          </p:txBody>
        </p:sp>
        <p:sp>
          <p:nvSpPr>
            <p:cNvPr id="16" name="TextBox 16"/>
            <p:cNvSpPr txBox="1"/>
            <p:nvPr/>
          </p:nvSpPr>
          <p:spPr>
            <a:xfrm>
              <a:off x="889420" y="3620990"/>
              <a:ext cx="19861960" cy="3208516"/>
            </a:xfrm>
            <a:prstGeom prst="rect">
              <a:avLst/>
            </a:prstGeom>
          </p:spPr>
          <p:txBody>
            <a:bodyPr lIns="0" tIns="0" rIns="0" bIns="0" rtlCol="0" anchor="t">
              <a:spAutoFit/>
            </a:bodyPr>
            <a:lstStyle/>
            <a:p>
              <a:pPr marL="492040" lvl="1" indent="-246020" algn="l">
                <a:lnSpc>
                  <a:spcPts val="3190"/>
                </a:lnSpc>
                <a:buFont typeface="Arial"/>
                <a:buChar char="•"/>
              </a:pPr>
              <a:r>
                <a:rPr lang="en-US" sz="2279" spc="-45">
                  <a:solidFill>
                    <a:srgbClr val="FDFDFD"/>
                  </a:solidFill>
                  <a:latin typeface="Poppins"/>
                  <a:ea typeface="Poppins"/>
                  <a:cs typeface="Poppins"/>
                  <a:sym typeface="Poppins"/>
                </a:rPr>
                <a:t>The five oldest users are Darby_Herzog, Emilio_Bernier52, Elenor88, Nicole71 and Jordyn.Jacobson2 . </a:t>
              </a:r>
            </a:p>
            <a:p>
              <a:pPr marL="492040" lvl="1" indent="-246020" algn="l">
                <a:lnSpc>
                  <a:spcPts val="3190"/>
                </a:lnSpc>
                <a:buFont typeface="Arial"/>
                <a:buChar char="•"/>
              </a:pPr>
              <a:r>
                <a:rPr lang="en-US" sz="2279" spc="-45">
                  <a:solidFill>
                    <a:srgbClr val="FDFDFD"/>
                  </a:solidFill>
                  <a:latin typeface="Poppins"/>
                  <a:ea typeface="Poppins"/>
                  <a:cs typeface="Poppins"/>
                  <a:sym typeface="Poppins"/>
                </a:rPr>
                <a:t>There are no users which have been inactive. </a:t>
              </a:r>
            </a:p>
            <a:p>
              <a:pPr marL="492040" lvl="1" indent="-246020" algn="l">
                <a:lnSpc>
                  <a:spcPts val="3190"/>
                </a:lnSpc>
                <a:buFont typeface="Arial"/>
                <a:buChar char="•"/>
              </a:pPr>
              <a:r>
                <a:rPr lang="en-US" sz="2279" spc="-45">
                  <a:solidFill>
                    <a:srgbClr val="FDFDFD"/>
                  </a:solidFill>
                  <a:latin typeface="Poppins"/>
                  <a:ea typeface="Poppins"/>
                  <a:cs typeface="Poppins"/>
                  <a:sym typeface="Poppins"/>
                </a:rPr>
                <a:t> The contest winner with most likes on a single photo is zack_Kemmer93 and total number of likes were 48. </a:t>
              </a:r>
            </a:p>
            <a:p>
              <a:pPr marL="492040" lvl="1" indent="-246020" algn="l">
                <a:lnSpc>
                  <a:spcPts val="3190"/>
                </a:lnSpc>
                <a:buFont typeface="Arial"/>
                <a:buChar char="•"/>
              </a:pPr>
              <a:r>
                <a:rPr lang="en-US" sz="2279" spc="-45">
                  <a:solidFill>
                    <a:srgbClr val="FDFDFD"/>
                  </a:solidFill>
                  <a:latin typeface="Poppins"/>
                  <a:ea typeface="Poppins"/>
                  <a:cs typeface="Poppins"/>
                  <a:sym typeface="Poppins"/>
                </a:rPr>
                <a:t>The most commonly used hashtags are #smile, #beach, #party, #fun, #concert. </a:t>
              </a:r>
            </a:p>
            <a:p>
              <a:pPr marL="492040" lvl="1" indent="-246020" algn="l">
                <a:lnSpc>
                  <a:spcPts val="3190"/>
                </a:lnSpc>
                <a:buFont typeface="Arial"/>
                <a:buChar char="•"/>
              </a:pPr>
              <a:r>
                <a:rPr lang="en-US" sz="2279" spc="-45">
                  <a:solidFill>
                    <a:srgbClr val="FDFDFD"/>
                  </a:solidFill>
                  <a:latin typeface="Poppins"/>
                  <a:ea typeface="Poppins"/>
                  <a:cs typeface="Poppins"/>
                  <a:sym typeface="Poppins"/>
                </a:rPr>
                <a:t>Most users register on Thrusday.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397604" y="2071462"/>
            <a:ext cx="13798703" cy="5884333"/>
            <a:chOff x="0" y="0"/>
            <a:chExt cx="18398271" cy="7845777"/>
          </a:xfrm>
        </p:grpSpPr>
        <p:grpSp>
          <p:nvGrpSpPr>
            <p:cNvPr id="4" name="Group 4"/>
            <p:cNvGrpSpPr/>
            <p:nvPr/>
          </p:nvGrpSpPr>
          <p:grpSpPr>
            <a:xfrm>
              <a:off x="0" y="0"/>
              <a:ext cx="18398271" cy="7845777"/>
              <a:chOff x="0" y="0"/>
              <a:chExt cx="3634226" cy="1549783"/>
            </a:xfrm>
          </p:grpSpPr>
          <p:sp>
            <p:nvSpPr>
              <p:cNvPr id="5" name="Freeform 5"/>
              <p:cNvSpPr/>
              <p:nvPr/>
            </p:nvSpPr>
            <p:spPr>
              <a:xfrm>
                <a:off x="0" y="0"/>
                <a:ext cx="3634227" cy="1549783"/>
              </a:xfrm>
              <a:custGeom>
                <a:avLst/>
                <a:gdLst/>
                <a:ahLst/>
                <a:cxnLst/>
                <a:rect l="l" t="t" r="r" b="b"/>
                <a:pathLst>
                  <a:path w="3634227" h="1549783">
                    <a:moveTo>
                      <a:pt x="0" y="0"/>
                    </a:moveTo>
                    <a:lnTo>
                      <a:pt x="3634227" y="0"/>
                    </a:lnTo>
                    <a:lnTo>
                      <a:pt x="3634227" y="1549783"/>
                    </a:lnTo>
                    <a:lnTo>
                      <a:pt x="0" y="1549783"/>
                    </a:lnTo>
                    <a:close/>
                  </a:path>
                </a:pathLst>
              </a:custGeom>
              <a:solidFill>
                <a:srgbClr val="145DA0">
                  <a:alpha val="77647"/>
                </a:srgbClr>
              </a:solidFill>
              <a:ln w="38100" cap="sq">
                <a:solidFill>
                  <a:srgbClr val="FFFFFF">
                    <a:alpha val="77647"/>
                  </a:srgbClr>
                </a:solidFill>
                <a:prstDash val="solid"/>
                <a:miter/>
              </a:ln>
            </p:spPr>
          </p:sp>
          <p:sp>
            <p:nvSpPr>
              <p:cNvPr id="6" name="TextBox 6"/>
              <p:cNvSpPr txBox="1"/>
              <p:nvPr/>
            </p:nvSpPr>
            <p:spPr>
              <a:xfrm>
                <a:off x="0" y="-38100"/>
                <a:ext cx="3634226" cy="158788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450836" y="156740"/>
              <a:ext cx="15496599" cy="2945079"/>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CONCLUSION</a:t>
              </a:r>
            </a:p>
          </p:txBody>
        </p:sp>
        <p:sp>
          <p:nvSpPr>
            <p:cNvPr id="8" name="TextBox 8"/>
            <p:cNvSpPr txBox="1"/>
            <p:nvPr/>
          </p:nvSpPr>
          <p:spPr>
            <a:xfrm>
              <a:off x="562395" y="3016095"/>
              <a:ext cx="17068799" cy="3866871"/>
            </a:xfrm>
            <a:prstGeom prst="rect">
              <a:avLst/>
            </a:prstGeom>
          </p:spPr>
          <p:txBody>
            <a:bodyPr wrap="square" lIns="0" tIns="0" rIns="0" bIns="0" rtlCol="0" anchor="t">
              <a:spAutoFit/>
            </a:bodyPr>
            <a:lstStyle/>
            <a:p>
              <a:pPr marL="0" lvl="0" indent="0" algn="just">
                <a:lnSpc>
                  <a:spcPts val="3827"/>
                </a:lnSpc>
                <a:spcBef>
                  <a:spcPct val="0"/>
                </a:spcBef>
              </a:pPr>
              <a:r>
                <a:rPr lang="en-US" sz="2733" spc="-54" dirty="0">
                  <a:solidFill>
                    <a:srgbClr val="FFFFFF"/>
                  </a:solidFill>
                  <a:latin typeface="Poppins"/>
                  <a:ea typeface="Poppins"/>
                  <a:cs typeface="Poppins"/>
                  <a:sym typeface="Poppins"/>
                </a:rPr>
                <a:t>By making this project, I have a better understanding of how to use SQL to cater to business needs. I have successfully achieved the tasks such as finding out most loyal users, inactive users and many more. I have also arrived at investors metrices like user engagement and bots and fake accounts which gives our investors an overall idea about the performance of Instagram.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09063" y="9741683"/>
            <a:ext cx="19281856" cy="545317"/>
            <a:chOff x="0" y="0"/>
            <a:chExt cx="5078349" cy="143623"/>
          </a:xfrm>
        </p:grpSpPr>
        <p:sp>
          <p:nvSpPr>
            <p:cNvPr id="3" name="Freeform 3"/>
            <p:cNvSpPr/>
            <p:nvPr/>
          </p:nvSpPr>
          <p:spPr>
            <a:xfrm>
              <a:off x="0" y="0"/>
              <a:ext cx="5078349" cy="143623"/>
            </a:xfrm>
            <a:custGeom>
              <a:avLst/>
              <a:gdLst/>
              <a:ahLst/>
              <a:cxnLst/>
              <a:rect l="l" t="t" r="r" b="b"/>
              <a:pathLst>
                <a:path w="5078349" h="143623">
                  <a:moveTo>
                    <a:pt x="0" y="0"/>
                  </a:moveTo>
                  <a:lnTo>
                    <a:pt x="5078349" y="0"/>
                  </a:lnTo>
                  <a:lnTo>
                    <a:pt x="5078349" y="143623"/>
                  </a:lnTo>
                  <a:lnTo>
                    <a:pt x="0" y="143623"/>
                  </a:lnTo>
                  <a:close/>
                </a:path>
              </a:pathLst>
            </a:custGeom>
            <a:solidFill>
              <a:srgbClr val="145DA0"/>
            </a:solidFill>
            <a:ln cap="sq">
              <a:noFill/>
              <a:prstDash val="solid"/>
              <a:miter/>
            </a:ln>
          </p:spPr>
        </p:sp>
        <p:sp>
          <p:nvSpPr>
            <p:cNvPr id="4" name="TextBox 4"/>
            <p:cNvSpPr txBox="1"/>
            <p:nvPr/>
          </p:nvSpPr>
          <p:spPr>
            <a:xfrm>
              <a:off x="0" y="-38100"/>
              <a:ext cx="5078349" cy="18172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0" y="0"/>
            <a:ext cx="18288000" cy="8564436"/>
            <a:chOff x="0" y="0"/>
            <a:chExt cx="24384000" cy="11419248"/>
          </a:xfrm>
        </p:grpSpPr>
        <p:sp>
          <p:nvSpPr>
            <p:cNvPr id="6" name="Freeform 6"/>
            <p:cNvSpPr/>
            <p:nvPr/>
          </p:nvSpPr>
          <p:spPr>
            <a:xfrm>
              <a:off x="0" y="0"/>
              <a:ext cx="24384000" cy="6858000"/>
            </a:xfrm>
            <a:custGeom>
              <a:avLst/>
              <a:gdLst/>
              <a:ahLst/>
              <a:cxnLst/>
              <a:rect l="l" t="t" r="r" b="b"/>
              <a:pathLst>
                <a:path w="24384000" h="6858000">
                  <a:moveTo>
                    <a:pt x="0" y="0"/>
                  </a:moveTo>
                  <a:lnTo>
                    <a:pt x="24384000" y="0"/>
                  </a:lnTo>
                  <a:lnTo>
                    <a:pt x="24384000" y="6858000"/>
                  </a:lnTo>
                  <a:lnTo>
                    <a:pt x="0" y="6858000"/>
                  </a:lnTo>
                  <a:lnTo>
                    <a:pt x="0" y="0"/>
                  </a:lnTo>
                  <a:close/>
                </a:path>
              </a:pathLst>
            </a:custGeom>
            <a:blipFill>
              <a:blip r:embed="rId2"/>
              <a:stretch>
                <a:fillRect t="-68444" b="-68444"/>
              </a:stretch>
            </a:blipFill>
          </p:spPr>
        </p:sp>
        <p:grpSp>
          <p:nvGrpSpPr>
            <p:cNvPr id="7" name="Group 7"/>
            <p:cNvGrpSpPr/>
            <p:nvPr/>
          </p:nvGrpSpPr>
          <p:grpSpPr>
            <a:xfrm>
              <a:off x="3580686" y="4011023"/>
              <a:ext cx="17361176" cy="7408225"/>
              <a:chOff x="0" y="0"/>
              <a:chExt cx="3429368" cy="1463353"/>
            </a:xfrm>
          </p:grpSpPr>
          <p:sp>
            <p:nvSpPr>
              <p:cNvPr id="8" name="Freeform 8"/>
              <p:cNvSpPr/>
              <p:nvPr/>
            </p:nvSpPr>
            <p:spPr>
              <a:xfrm>
                <a:off x="0" y="0"/>
                <a:ext cx="3429368" cy="1463353"/>
              </a:xfrm>
              <a:custGeom>
                <a:avLst/>
                <a:gdLst/>
                <a:ahLst/>
                <a:cxnLst/>
                <a:rect l="l" t="t" r="r" b="b"/>
                <a:pathLst>
                  <a:path w="3429368" h="1463353">
                    <a:moveTo>
                      <a:pt x="0" y="0"/>
                    </a:moveTo>
                    <a:lnTo>
                      <a:pt x="3429368" y="0"/>
                    </a:lnTo>
                    <a:lnTo>
                      <a:pt x="3429368" y="1463353"/>
                    </a:lnTo>
                    <a:lnTo>
                      <a:pt x="0" y="1463353"/>
                    </a:lnTo>
                    <a:close/>
                  </a:path>
                </a:pathLst>
              </a:custGeom>
              <a:solidFill>
                <a:srgbClr val="145DA0"/>
              </a:solidFill>
              <a:ln cap="sq">
                <a:noFill/>
                <a:prstDash val="solid"/>
                <a:miter/>
              </a:ln>
            </p:spPr>
          </p:sp>
          <p:sp>
            <p:nvSpPr>
              <p:cNvPr id="9" name="TextBox 9"/>
              <p:cNvSpPr txBox="1"/>
              <p:nvPr/>
            </p:nvSpPr>
            <p:spPr>
              <a:xfrm>
                <a:off x="0" y="-38100"/>
                <a:ext cx="3429368" cy="150145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3511412" y="3906248"/>
              <a:ext cx="17361176" cy="2675110"/>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OPERATION &amp; METRIC ANANLYTICS</a:t>
              </a:r>
            </a:p>
          </p:txBody>
        </p:sp>
        <p:sp>
          <p:nvSpPr>
            <p:cNvPr id="11" name="TextBox 11"/>
            <p:cNvSpPr txBox="1"/>
            <p:nvPr/>
          </p:nvSpPr>
          <p:spPr>
            <a:xfrm>
              <a:off x="4000160" y="6903012"/>
              <a:ext cx="16227127" cy="3724696"/>
            </a:xfrm>
            <a:prstGeom prst="rect">
              <a:avLst/>
            </a:prstGeom>
          </p:spPr>
          <p:txBody>
            <a:bodyPr lIns="0" tIns="0" rIns="0" bIns="0" rtlCol="0" anchor="t">
              <a:spAutoFit/>
            </a:bodyPr>
            <a:lstStyle/>
            <a:p>
              <a:pPr algn="just">
                <a:lnSpc>
                  <a:spcPts val="4418"/>
                </a:lnSpc>
                <a:spcBef>
                  <a:spcPct val="0"/>
                </a:spcBef>
              </a:pPr>
              <a:r>
                <a:rPr lang="en-US" sz="3156" spc="-63" dirty="0">
                  <a:solidFill>
                    <a:srgbClr val="FDFDFD"/>
                  </a:solidFill>
                  <a:latin typeface="Poppins"/>
                  <a:ea typeface="Poppins"/>
                  <a:cs typeface="Poppins"/>
                  <a:sym typeface="Poppins"/>
                </a:rPr>
                <a:t>Operation Analytics is the analytics done for the complete end to end operations of a company. With the help of this, the company then finds the areas on which it must improve upon. Investigating metric spike is also an important part of the operation analytics as being data analyst. </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1270193" cy="9514132"/>
            <a:chOff x="0" y="0"/>
            <a:chExt cx="15026924" cy="12685509"/>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nvGrpSpPr>
            <p:cNvPr id="11" name="Group 11"/>
            <p:cNvGrpSpPr/>
            <p:nvPr/>
          </p:nvGrpSpPr>
          <p:grpSpPr>
            <a:xfrm>
              <a:off x="0" y="7246890"/>
              <a:ext cx="498143" cy="49814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968043" y="6423926"/>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TextBox 15"/>
            <p:cNvSpPr txBox="1"/>
            <p:nvPr/>
          </p:nvSpPr>
          <p:spPr>
            <a:xfrm>
              <a:off x="1161454" y="6813609"/>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rot="6000">
              <a:off x="4823812" y="1893235"/>
              <a:ext cx="6626402" cy="4402650"/>
            </a:xfrm>
            <a:custGeom>
              <a:avLst/>
              <a:gdLst/>
              <a:ahLst/>
              <a:cxnLst/>
              <a:rect l="l" t="t" r="r" b="b"/>
              <a:pathLst>
                <a:path w="6626402" h="4402650">
                  <a:moveTo>
                    <a:pt x="0" y="11552"/>
                  </a:moveTo>
                  <a:lnTo>
                    <a:pt x="6618738" y="0"/>
                  </a:lnTo>
                  <a:lnTo>
                    <a:pt x="6626402" y="4391099"/>
                  </a:lnTo>
                  <a:lnTo>
                    <a:pt x="7664" y="4402651"/>
                  </a:lnTo>
                  <a:lnTo>
                    <a:pt x="0" y="11552"/>
                  </a:lnTo>
                  <a:close/>
                </a:path>
              </a:pathLst>
            </a:custGeom>
            <a:blipFill>
              <a:blip r:embed="rId4"/>
              <a:stretch>
                <a:fillRect t="-98737" r="-196712" b="-14054"/>
              </a:stretch>
            </a:blipFill>
          </p:spPr>
        </p:sp>
        <p:sp>
          <p:nvSpPr>
            <p:cNvPr id="17" name="Freeform 17"/>
            <p:cNvSpPr/>
            <p:nvPr/>
          </p:nvSpPr>
          <p:spPr>
            <a:xfrm rot="6000">
              <a:off x="4298310" y="8272627"/>
              <a:ext cx="6837699" cy="4418839"/>
            </a:xfrm>
            <a:custGeom>
              <a:avLst/>
              <a:gdLst/>
              <a:ahLst/>
              <a:cxnLst/>
              <a:rect l="l" t="t" r="r" b="b"/>
              <a:pathLst>
                <a:path w="6837699" h="4418839">
                  <a:moveTo>
                    <a:pt x="0" y="11920"/>
                  </a:moveTo>
                  <a:lnTo>
                    <a:pt x="6830007" y="0"/>
                  </a:lnTo>
                  <a:lnTo>
                    <a:pt x="6837699" y="4406918"/>
                  </a:lnTo>
                  <a:lnTo>
                    <a:pt x="7692" y="4418839"/>
                  </a:lnTo>
                  <a:lnTo>
                    <a:pt x="0" y="11920"/>
                  </a:lnTo>
                  <a:close/>
                </a:path>
              </a:pathLst>
            </a:custGeom>
            <a:blipFill>
              <a:blip r:embed="rId5"/>
              <a:stretch>
                <a:fillRect t="-11290" r="-47240" b="-15735"/>
              </a:stretch>
            </a:blipFill>
          </p:spPr>
        </p:sp>
        <p:sp>
          <p:nvSpPr>
            <p:cNvPr id="18" name="TextBox 18"/>
            <p:cNvSpPr txBox="1"/>
            <p:nvPr/>
          </p:nvSpPr>
          <p:spPr>
            <a:xfrm>
              <a:off x="2368908" y="339511"/>
              <a:ext cx="12199018" cy="139793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Jobs Reviewed Over Time: Calculate the number of jobs reviewed per hour for each day in November 2020.</a:t>
              </a:r>
            </a:p>
            <a:p>
              <a:pPr algn="l">
                <a:lnSpc>
                  <a:spcPts val="2849"/>
                </a:lnSpc>
              </a:pPr>
              <a:endParaRPr lang="en-US" sz="2035" spc="-40">
                <a:solidFill>
                  <a:srgbClr val="145DA0"/>
                </a:solidFill>
                <a:latin typeface="Poppins"/>
                <a:ea typeface="Poppins"/>
                <a:cs typeface="Poppins"/>
                <a:sym typeface="Poppins"/>
              </a:endParaRPr>
            </a:p>
          </p:txBody>
        </p:sp>
        <p:sp>
          <p:nvSpPr>
            <p:cNvPr id="19" name="TextBox 19"/>
            <p:cNvSpPr txBox="1"/>
            <p:nvPr/>
          </p:nvSpPr>
          <p:spPr>
            <a:xfrm>
              <a:off x="3336951" y="6821233"/>
              <a:ext cx="11689973" cy="1804632"/>
            </a:xfrm>
            <a:prstGeom prst="rect">
              <a:avLst/>
            </a:prstGeom>
          </p:spPr>
          <p:txBody>
            <a:bodyPr lIns="0" tIns="0" rIns="0" bIns="0" rtlCol="0" anchor="t">
              <a:spAutoFit/>
            </a:bodyPr>
            <a:lstStyle/>
            <a:p>
              <a:pPr algn="l">
                <a:lnSpc>
                  <a:spcPts val="2915"/>
                </a:lnSpc>
              </a:pPr>
              <a:r>
                <a:rPr lang="en-US" sz="2082" spc="-41">
                  <a:solidFill>
                    <a:srgbClr val="145DA0"/>
                  </a:solidFill>
                  <a:latin typeface="Poppins"/>
                  <a:ea typeface="Poppins"/>
                  <a:cs typeface="Poppins"/>
                  <a:sym typeface="Poppins"/>
                </a:rPr>
                <a:t>Throughput Analysis:  Calculate the 7-day rolling average of throughput (number of events per second).      </a:t>
              </a:r>
            </a:p>
            <a:p>
              <a:pPr algn="l">
                <a:lnSpc>
                  <a:spcPts val="2495"/>
                </a:lnSpc>
              </a:pPr>
              <a:r>
                <a:rPr lang="en-US" sz="1782" u="none" strike="noStrike" spc="-35">
                  <a:solidFill>
                    <a:srgbClr val="145DA0"/>
                  </a:solidFill>
                  <a:latin typeface="Poppins"/>
                  <a:ea typeface="Poppins"/>
                  <a:cs typeface="Poppins"/>
                  <a:sym typeface="Poppins"/>
                </a:rPr>
                <a:t>.</a:t>
              </a:r>
            </a:p>
            <a:p>
              <a:pPr algn="l">
                <a:lnSpc>
                  <a:spcPts val="2495"/>
                </a:lnSpc>
              </a:pPr>
              <a:endParaRPr lang="en-US" sz="1782" u="none" strike="noStrike" spc="-35">
                <a:solidFill>
                  <a:srgbClr val="145DA0"/>
                </a:solidFill>
                <a:latin typeface="Poppins"/>
                <a:ea typeface="Poppins"/>
                <a:cs typeface="Poppins"/>
                <a:sym typeface="Poppins"/>
              </a:endParaRPr>
            </a:p>
          </p:txBody>
        </p:sp>
      </p:grpSp>
      <p:grpSp>
        <p:nvGrpSpPr>
          <p:cNvPr id="20" name="Group 20"/>
          <p:cNvGrpSpPr/>
          <p:nvPr/>
        </p:nvGrpSpPr>
        <p:grpSpPr>
          <a:xfrm>
            <a:off x="6051681" y="1135067"/>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3" name="TextBox 23"/>
          <p:cNvSpPr txBox="1"/>
          <p:nvPr/>
        </p:nvSpPr>
        <p:spPr>
          <a:xfrm>
            <a:off x="447679" y="3279918"/>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24" name="TextBox 24"/>
          <p:cNvSpPr txBox="1"/>
          <p:nvPr/>
        </p:nvSpPr>
        <p:spPr>
          <a:xfrm>
            <a:off x="655501" y="5427309"/>
            <a:ext cx="3639839" cy="617602"/>
          </a:xfrm>
          <a:prstGeom prst="rect">
            <a:avLst/>
          </a:prstGeom>
        </p:spPr>
        <p:txBody>
          <a:bodyPr lIns="0" tIns="0" rIns="0" bIns="0" rtlCol="0" anchor="t">
            <a:spAutoFit/>
          </a:bodyPr>
          <a:lstStyle/>
          <a:p>
            <a:pPr algn="l">
              <a:lnSpc>
                <a:spcPts val="4808"/>
              </a:lnSpc>
            </a:pPr>
            <a:r>
              <a:rPr lang="en-US" sz="3434" spc="-68">
                <a:solidFill>
                  <a:srgbClr val="FFFFFF"/>
                </a:solidFill>
                <a:latin typeface="Poppins"/>
                <a:ea typeface="Poppins"/>
                <a:cs typeface="Poppins"/>
                <a:sym typeface="Poppins"/>
              </a:rPr>
              <a:t>Case study 1:-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080679" y="1085810"/>
            <a:ext cx="10298238" cy="7464664"/>
            <a:chOff x="0" y="0"/>
            <a:chExt cx="13730984" cy="9952886"/>
          </a:xfrm>
        </p:grpSpPr>
        <p:sp>
          <p:nvSpPr>
            <p:cNvPr id="9" name="Freeform 9"/>
            <p:cNvSpPr/>
            <p:nvPr/>
          </p:nvSpPr>
          <p:spPr>
            <a:xfrm>
              <a:off x="419100" y="5640607"/>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612511" y="6030290"/>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id="11" name="Freeform 11"/>
            <p:cNvSpPr/>
            <p:nvPr/>
          </p:nvSpPr>
          <p:spPr>
            <a:xfrm>
              <a:off x="1128865" y="8350940"/>
              <a:ext cx="12397029" cy="1601946"/>
            </a:xfrm>
            <a:custGeom>
              <a:avLst/>
              <a:gdLst/>
              <a:ahLst/>
              <a:cxnLst/>
              <a:rect l="l" t="t" r="r" b="b"/>
              <a:pathLst>
                <a:path w="12397029" h="1601946">
                  <a:moveTo>
                    <a:pt x="0" y="0"/>
                  </a:moveTo>
                  <a:lnTo>
                    <a:pt x="12397029" y="0"/>
                  </a:lnTo>
                  <a:lnTo>
                    <a:pt x="12397029" y="1601946"/>
                  </a:lnTo>
                  <a:lnTo>
                    <a:pt x="0" y="1601946"/>
                  </a:lnTo>
                  <a:lnTo>
                    <a:pt x="0" y="0"/>
                  </a:lnTo>
                  <a:close/>
                </a:path>
              </a:pathLst>
            </a:custGeom>
            <a:blipFill>
              <a:blip r:embed="rId4"/>
              <a:stretch>
                <a:fillRect t="-213975" r="-7060" b="-49377"/>
              </a:stretch>
            </a:blipFill>
          </p:spPr>
        </p:sp>
        <p:sp>
          <p:nvSpPr>
            <p:cNvPr id="12" name="TextBox 12"/>
            <p:cNvSpPr txBox="1"/>
            <p:nvPr/>
          </p:nvSpPr>
          <p:spPr>
            <a:xfrm>
              <a:off x="2705494" y="6097520"/>
              <a:ext cx="10059062" cy="92803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Duplicate Rows Detection: Identify duplicate rows in the data.</a:t>
              </a:r>
            </a:p>
            <a:p>
              <a:pPr algn="l">
                <a:lnSpc>
                  <a:spcPts val="2849"/>
                </a:lnSpc>
              </a:pPr>
              <a:endParaRPr lang="en-US" sz="2035" spc="-40">
                <a:solidFill>
                  <a:srgbClr val="145DA0"/>
                </a:solidFill>
                <a:latin typeface="Poppins"/>
                <a:ea typeface="Poppins"/>
                <a:cs typeface="Poppins"/>
                <a:sym typeface="Poppins"/>
              </a:endParaRPr>
            </a:p>
          </p:txBody>
        </p:sp>
        <p:sp>
          <p:nvSpPr>
            <p:cNvPr id="13" name="Freeform 13"/>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TextBox 14"/>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5" name="Freeform 15"/>
            <p:cNvSpPr/>
            <p:nvPr/>
          </p:nvSpPr>
          <p:spPr>
            <a:xfrm rot="-24000">
              <a:off x="1360709" y="2207362"/>
              <a:ext cx="10823217" cy="2374844"/>
            </a:xfrm>
            <a:custGeom>
              <a:avLst/>
              <a:gdLst/>
              <a:ahLst/>
              <a:cxnLst/>
              <a:rect l="l" t="t" r="r" b="b"/>
              <a:pathLst>
                <a:path w="10823217" h="2374844">
                  <a:moveTo>
                    <a:pt x="16053" y="0"/>
                  </a:moveTo>
                  <a:lnTo>
                    <a:pt x="10823217" y="75449"/>
                  </a:lnTo>
                  <a:lnTo>
                    <a:pt x="10807164" y="2374844"/>
                  </a:lnTo>
                  <a:lnTo>
                    <a:pt x="0" y="2299394"/>
                  </a:lnTo>
                  <a:lnTo>
                    <a:pt x="16053" y="0"/>
                  </a:lnTo>
                  <a:close/>
                </a:path>
              </a:pathLst>
            </a:custGeom>
            <a:blipFill>
              <a:blip r:embed="rId5"/>
              <a:stretch>
                <a:fillRect l="-1413" t="-31082" r="-11629" b="-295"/>
              </a:stretch>
            </a:blipFill>
          </p:spPr>
        </p:sp>
        <p:sp>
          <p:nvSpPr>
            <p:cNvPr id="16" name="TextBox 16"/>
            <p:cNvSpPr txBox="1"/>
            <p:nvPr/>
          </p:nvSpPr>
          <p:spPr>
            <a:xfrm>
              <a:off x="2318108" y="283552"/>
              <a:ext cx="11412877" cy="1443952"/>
            </a:xfrm>
            <a:prstGeom prst="rect">
              <a:avLst/>
            </a:prstGeom>
          </p:spPr>
          <p:txBody>
            <a:bodyPr lIns="0" tIns="0" rIns="0" bIns="0" rtlCol="0" anchor="t">
              <a:spAutoFit/>
            </a:bodyPr>
            <a:lstStyle/>
            <a:p>
              <a:pPr algn="l">
                <a:lnSpc>
                  <a:spcPts val="2915"/>
                </a:lnSpc>
              </a:pPr>
              <a:r>
                <a:rPr lang="en-US" sz="2082" spc="-41">
                  <a:solidFill>
                    <a:srgbClr val="145DA0"/>
                  </a:solidFill>
                  <a:latin typeface="Poppins"/>
                  <a:ea typeface="Poppins"/>
                  <a:cs typeface="Poppins"/>
                  <a:sym typeface="Poppins"/>
                </a:rPr>
                <a:t>Language Share Analysis: Calculate the percentage share of each language in the last 30 days.</a:t>
              </a:r>
            </a:p>
            <a:p>
              <a:pPr algn="l">
                <a:lnSpc>
                  <a:spcPts val="2915"/>
                </a:lnSpc>
              </a:pPr>
              <a:endParaRPr lang="en-US" sz="2082" spc="-41">
                <a:solidFill>
                  <a:srgbClr val="145DA0"/>
                </a:solidFill>
                <a:latin typeface="Poppins"/>
                <a:ea typeface="Poppins"/>
                <a:cs typeface="Poppins"/>
                <a:sym typeface="Poppins"/>
              </a:endParaRPr>
            </a:p>
          </p:txBody>
        </p:sp>
      </p:grpSp>
      <p:grpSp>
        <p:nvGrpSpPr>
          <p:cNvPr id="17" name="Group 17"/>
          <p:cNvGrpSpPr/>
          <p:nvPr/>
        </p:nvGrpSpPr>
        <p:grpSpPr>
          <a:xfrm>
            <a:off x="6317577" y="1653152"/>
            <a:ext cx="373607" cy="37360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6872325" y="5854973"/>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3" name="TextBox 23"/>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675094" y="422940"/>
            <a:ext cx="11449763" cy="9474940"/>
            <a:chOff x="0" y="0"/>
            <a:chExt cx="15266351" cy="12633253"/>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1" name="Freeform 11"/>
            <p:cNvSpPr/>
            <p:nvPr/>
          </p:nvSpPr>
          <p:spPr>
            <a:xfrm>
              <a:off x="1170291" y="6924585"/>
              <a:ext cx="1899008" cy="1899008"/>
            </a:xfrm>
            <a:custGeom>
              <a:avLst/>
              <a:gdLst/>
              <a:ahLst/>
              <a:cxnLst/>
              <a:rect l="l" t="t" r="r" b="b"/>
              <a:pathLst>
                <a:path w="1899008" h="1899008">
                  <a:moveTo>
                    <a:pt x="0" y="0"/>
                  </a:moveTo>
                  <a:lnTo>
                    <a:pt x="1899007" y="0"/>
                  </a:lnTo>
                  <a:lnTo>
                    <a:pt x="1899007" y="1899007"/>
                  </a:lnTo>
                  <a:lnTo>
                    <a:pt x="0" y="18990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363702" y="7314267"/>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3" name="Freeform 13"/>
            <p:cNvSpPr/>
            <p:nvPr/>
          </p:nvSpPr>
          <p:spPr>
            <a:xfrm>
              <a:off x="586381" y="9423552"/>
              <a:ext cx="1899008" cy="1899008"/>
            </a:xfrm>
            <a:custGeom>
              <a:avLst/>
              <a:gdLst/>
              <a:ahLst/>
              <a:cxnLst/>
              <a:rect l="l" t="t" r="r" b="b"/>
              <a:pathLst>
                <a:path w="1899008" h="1899008">
                  <a:moveTo>
                    <a:pt x="0" y="0"/>
                  </a:moveTo>
                  <a:lnTo>
                    <a:pt x="1899008" y="0"/>
                  </a:lnTo>
                  <a:lnTo>
                    <a:pt x="1899008" y="1899007"/>
                  </a:lnTo>
                  <a:lnTo>
                    <a:pt x="0" y="18990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TextBox 14"/>
            <p:cNvSpPr txBox="1"/>
            <p:nvPr/>
          </p:nvSpPr>
          <p:spPr>
            <a:xfrm>
              <a:off x="779792" y="9813234"/>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5" name="Freeform 15"/>
            <p:cNvSpPr/>
            <p:nvPr/>
          </p:nvSpPr>
          <p:spPr>
            <a:xfrm>
              <a:off x="4776839" y="1447647"/>
              <a:ext cx="4955432" cy="5715086"/>
            </a:xfrm>
            <a:custGeom>
              <a:avLst/>
              <a:gdLst/>
              <a:ahLst/>
              <a:cxnLst/>
              <a:rect l="l" t="t" r="r" b="b"/>
              <a:pathLst>
                <a:path w="4955432" h="5715086">
                  <a:moveTo>
                    <a:pt x="0" y="0"/>
                  </a:moveTo>
                  <a:lnTo>
                    <a:pt x="4955431" y="0"/>
                  </a:lnTo>
                  <a:lnTo>
                    <a:pt x="4955431" y="5715085"/>
                  </a:lnTo>
                  <a:lnTo>
                    <a:pt x="0" y="5715085"/>
                  </a:lnTo>
                  <a:lnTo>
                    <a:pt x="0" y="0"/>
                  </a:lnTo>
                  <a:close/>
                </a:path>
              </a:pathLst>
            </a:custGeom>
            <a:blipFill>
              <a:blip r:embed="rId4"/>
              <a:stretch>
                <a:fillRect t="-36698" r="-84230"/>
              </a:stretch>
            </a:blipFill>
          </p:spPr>
        </p:sp>
        <p:sp>
          <p:nvSpPr>
            <p:cNvPr id="16" name="Freeform 16"/>
            <p:cNvSpPr/>
            <p:nvPr/>
          </p:nvSpPr>
          <p:spPr>
            <a:xfrm>
              <a:off x="6054382" y="8005801"/>
              <a:ext cx="3202966" cy="1635583"/>
            </a:xfrm>
            <a:custGeom>
              <a:avLst/>
              <a:gdLst/>
              <a:ahLst/>
              <a:cxnLst/>
              <a:rect l="l" t="t" r="r" b="b"/>
              <a:pathLst>
                <a:path w="3202966" h="1635583">
                  <a:moveTo>
                    <a:pt x="0" y="0"/>
                  </a:moveTo>
                  <a:lnTo>
                    <a:pt x="3202966" y="0"/>
                  </a:lnTo>
                  <a:lnTo>
                    <a:pt x="3202966" y="1635583"/>
                  </a:lnTo>
                  <a:lnTo>
                    <a:pt x="0" y="1635583"/>
                  </a:lnTo>
                  <a:lnTo>
                    <a:pt x="0" y="0"/>
                  </a:lnTo>
                  <a:close/>
                </a:path>
              </a:pathLst>
            </a:custGeom>
            <a:blipFill>
              <a:blip r:embed="rId5"/>
              <a:stretch>
                <a:fillRect t="-162892" r="-196074" b="-11040"/>
              </a:stretch>
            </a:blipFill>
          </p:spPr>
        </p:sp>
        <p:sp>
          <p:nvSpPr>
            <p:cNvPr id="17" name="Freeform 17"/>
            <p:cNvSpPr/>
            <p:nvPr/>
          </p:nvSpPr>
          <p:spPr>
            <a:xfrm>
              <a:off x="4522724" y="10902899"/>
              <a:ext cx="7359546" cy="1730354"/>
            </a:xfrm>
            <a:custGeom>
              <a:avLst/>
              <a:gdLst/>
              <a:ahLst/>
              <a:cxnLst/>
              <a:rect l="l" t="t" r="r" b="b"/>
              <a:pathLst>
                <a:path w="7359546" h="1730354">
                  <a:moveTo>
                    <a:pt x="0" y="0"/>
                  </a:moveTo>
                  <a:lnTo>
                    <a:pt x="7359546" y="0"/>
                  </a:lnTo>
                  <a:lnTo>
                    <a:pt x="7359546" y="1730354"/>
                  </a:lnTo>
                  <a:lnTo>
                    <a:pt x="0" y="1730354"/>
                  </a:lnTo>
                  <a:lnTo>
                    <a:pt x="0" y="0"/>
                  </a:lnTo>
                  <a:close/>
                </a:path>
              </a:pathLst>
            </a:custGeom>
            <a:blipFill>
              <a:blip r:embed="rId6"/>
              <a:stretch>
                <a:fillRect l="-1311" t="-23504" r="-31153" b="-43262"/>
              </a:stretch>
            </a:blipFill>
          </p:spPr>
        </p:sp>
        <p:sp>
          <p:nvSpPr>
            <p:cNvPr id="18" name="TextBox 18"/>
            <p:cNvSpPr txBox="1"/>
            <p:nvPr/>
          </p:nvSpPr>
          <p:spPr>
            <a:xfrm>
              <a:off x="2102988" y="491397"/>
              <a:ext cx="12199018" cy="139793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Weekly User Engagement: Measure the activeness of users on a weekly basis.</a:t>
              </a:r>
            </a:p>
            <a:p>
              <a:pPr algn="l">
                <a:lnSpc>
                  <a:spcPts val="2849"/>
                </a:lnSpc>
              </a:pPr>
              <a:endParaRPr lang="en-US" sz="2035" spc="-40">
                <a:solidFill>
                  <a:srgbClr val="145DA0"/>
                </a:solidFill>
                <a:latin typeface="Poppins"/>
                <a:ea typeface="Poppins"/>
                <a:cs typeface="Poppins"/>
                <a:sym typeface="Poppins"/>
              </a:endParaRPr>
            </a:p>
          </p:txBody>
        </p:sp>
        <p:sp>
          <p:nvSpPr>
            <p:cNvPr id="19" name="TextBox 19"/>
            <p:cNvSpPr txBox="1"/>
            <p:nvPr/>
          </p:nvSpPr>
          <p:spPr>
            <a:xfrm>
              <a:off x="3576378" y="7349374"/>
              <a:ext cx="11689973" cy="1771400"/>
            </a:xfrm>
            <a:prstGeom prst="rect">
              <a:avLst/>
            </a:prstGeom>
          </p:spPr>
          <p:txBody>
            <a:bodyPr lIns="0" tIns="0" rIns="0" bIns="0" rtlCol="0" anchor="t">
              <a:spAutoFit/>
            </a:bodyPr>
            <a:lstStyle/>
            <a:p>
              <a:pPr algn="l">
                <a:lnSpc>
                  <a:spcPts val="2775"/>
                </a:lnSpc>
              </a:pPr>
              <a:r>
                <a:rPr lang="en-US" sz="1982" spc="-39">
                  <a:solidFill>
                    <a:srgbClr val="145DA0"/>
                  </a:solidFill>
                  <a:latin typeface="Poppins"/>
                  <a:ea typeface="Poppins"/>
                  <a:cs typeface="Poppins"/>
                  <a:sym typeface="Poppins"/>
                </a:rPr>
                <a:t>User Growth Analysis: Analyze the growth of users over time for a product.</a:t>
              </a:r>
            </a:p>
            <a:p>
              <a:pPr algn="l">
                <a:lnSpc>
                  <a:spcPts val="2495"/>
                </a:lnSpc>
              </a:pPr>
              <a:r>
                <a:rPr lang="en-US" sz="1782" u="none" strike="noStrike" spc="-35">
                  <a:solidFill>
                    <a:srgbClr val="145DA0"/>
                  </a:solidFill>
                  <a:latin typeface="Poppins"/>
                  <a:ea typeface="Poppins"/>
                  <a:cs typeface="Poppins"/>
                  <a:sym typeface="Poppins"/>
                </a:rPr>
                <a:t>.</a:t>
              </a:r>
            </a:p>
            <a:p>
              <a:pPr algn="l">
                <a:lnSpc>
                  <a:spcPts val="2495"/>
                </a:lnSpc>
              </a:pPr>
              <a:endParaRPr lang="en-US" sz="1782" u="none" strike="noStrike" spc="-35">
                <a:solidFill>
                  <a:srgbClr val="145DA0"/>
                </a:solidFill>
                <a:latin typeface="Poppins"/>
                <a:ea typeface="Poppins"/>
                <a:cs typeface="Poppins"/>
                <a:sym typeface="Poppins"/>
              </a:endParaRPr>
            </a:p>
          </p:txBody>
        </p:sp>
        <p:sp>
          <p:nvSpPr>
            <p:cNvPr id="20" name="TextBox 20"/>
            <p:cNvSpPr txBox="1"/>
            <p:nvPr/>
          </p:nvSpPr>
          <p:spPr>
            <a:xfrm>
              <a:off x="2889130" y="9916923"/>
              <a:ext cx="11412877" cy="961352"/>
            </a:xfrm>
            <a:prstGeom prst="rect">
              <a:avLst/>
            </a:prstGeom>
          </p:spPr>
          <p:txBody>
            <a:bodyPr lIns="0" tIns="0" rIns="0" bIns="0" rtlCol="0" anchor="t">
              <a:spAutoFit/>
            </a:bodyPr>
            <a:lstStyle/>
            <a:p>
              <a:pPr algn="l">
                <a:lnSpc>
                  <a:spcPts val="2915"/>
                </a:lnSpc>
              </a:pPr>
              <a:r>
                <a:rPr lang="en-US" sz="2082" spc="-41">
                  <a:solidFill>
                    <a:srgbClr val="145DA0"/>
                  </a:solidFill>
                  <a:latin typeface="Poppins"/>
                  <a:ea typeface="Poppins"/>
                  <a:cs typeface="Poppins"/>
                  <a:sym typeface="Poppins"/>
                </a:rPr>
                <a:t>Weekly Retention Analysis: Analyze the retention of users on a weekly basis after signing up for a product</a:t>
              </a:r>
            </a:p>
          </p:txBody>
        </p:sp>
      </p:grpSp>
      <p:grpSp>
        <p:nvGrpSpPr>
          <p:cNvPr id="21" name="Group 21"/>
          <p:cNvGrpSpPr/>
          <p:nvPr/>
        </p:nvGrpSpPr>
        <p:grpSpPr>
          <a:xfrm>
            <a:off x="5986991" y="1023292"/>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6845241" y="6193757"/>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6425288" y="7829124"/>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0" name="TextBox 30"/>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31" name="TextBox 31"/>
          <p:cNvSpPr txBox="1"/>
          <p:nvPr/>
        </p:nvSpPr>
        <p:spPr>
          <a:xfrm>
            <a:off x="794049" y="6213629"/>
            <a:ext cx="3639839" cy="617602"/>
          </a:xfrm>
          <a:prstGeom prst="rect">
            <a:avLst/>
          </a:prstGeom>
        </p:spPr>
        <p:txBody>
          <a:bodyPr lIns="0" tIns="0" rIns="0" bIns="0" rtlCol="0" anchor="t">
            <a:spAutoFit/>
          </a:bodyPr>
          <a:lstStyle/>
          <a:p>
            <a:pPr algn="l">
              <a:lnSpc>
                <a:spcPts val="4808"/>
              </a:lnSpc>
            </a:pPr>
            <a:r>
              <a:rPr lang="en-US" sz="3434" spc="-68">
                <a:solidFill>
                  <a:srgbClr val="FFFFFF"/>
                </a:solidFill>
                <a:latin typeface="Poppins"/>
                <a:ea typeface="Poppins"/>
                <a:cs typeface="Poppins"/>
                <a:sym typeface="Poppins"/>
              </a:rPr>
              <a:t>Case study 2-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1275338" cy="9226376"/>
            <a:chOff x="0" y="0"/>
            <a:chExt cx="15033785" cy="12301835"/>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id="11" name="Freeform 11"/>
            <p:cNvSpPr/>
            <p:nvPr/>
          </p:nvSpPr>
          <p:spPr>
            <a:xfrm>
              <a:off x="949504" y="6555520"/>
              <a:ext cx="1899008" cy="1899008"/>
            </a:xfrm>
            <a:custGeom>
              <a:avLst/>
              <a:gdLst/>
              <a:ahLst/>
              <a:cxnLst/>
              <a:rect l="l" t="t" r="r" b="b"/>
              <a:pathLst>
                <a:path w="1899008" h="1899008">
                  <a:moveTo>
                    <a:pt x="0" y="0"/>
                  </a:moveTo>
                  <a:lnTo>
                    <a:pt x="1899007" y="0"/>
                  </a:lnTo>
                  <a:lnTo>
                    <a:pt x="1899007" y="1899007"/>
                  </a:lnTo>
                  <a:lnTo>
                    <a:pt x="0" y="18990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142914" y="6945202"/>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sp>
          <p:nvSpPr>
            <p:cNvPr id="13" name="Freeform 13"/>
            <p:cNvSpPr/>
            <p:nvPr/>
          </p:nvSpPr>
          <p:spPr>
            <a:xfrm rot="-24000">
              <a:off x="5926370" y="1357020"/>
              <a:ext cx="5604403" cy="5718938"/>
            </a:xfrm>
            <a:custGeom>
              <a:avLst/>
              <a:gdLst/>
              <a:ahLst/>
              <a:cxnLst/>
              <a:rect l="l" t="t" r="r" b="b"/>
              <a:pathLst>
                <a:path w="5604403" h="5718938">
                  <a:moveTo>
                    <a:pt x="39655" y="0"/>
                  </a:moveTo>
                  <a:lnTo>
                    <a:pt x="5604403" y="38849"/>
                  </a:lnTo>
                  <a:lnTo>
                    <a:pt x="5564748" y="5718937"/>
                  </a:lnTo>
                  <a:lnTo>
                    <a:pt x="0" y="5680088"/>
                  </a:lnTo>
                  <a:lnTo>
                    <a:pt x="39655" y="0"/>
                  </a:lnTo>
                  <a:close/>
                </a:path>
              </a:pathLst>
            </a:custGeom>
            <a:blipFill>
              <a:blip r:embed="rId4"/>
              <a:stretch>
                <a:fillRect l="-1171" t="-56134" r="-32306"/>
              </a:stretch>
            </a:blipFill>
          </p:spPr>
        </p:sp>
        <p:sp>
          <p:nvSpPr>
            <p:cNvPr id="14" name="Freeform 14"/>
            <p:cNvSpPr/>
            <p:nvPr/>
          </p:nvSpPr>
          <p:spPr>
            <a:xfrm>
              <a:off x="3963389" y="8709211"/>
              <a:ext cx="8008183" cy="3592624"/>
            </a:xfrm>
            <a:custGeom>
              <a:avLst/>
              <a:gdLst/>
              <a:ahLst/>
              <a:cxnLst/>
              <a:rect l="l" t="t" r="r" b="b"/>
              <a:pathLst>
                <a:path w="8008183" h="3592624">
                  <a:moveTo>
                    <a:pt x="0" y="0"/>
                  </a:moveTo>
                  <a:lnTo>
                    <a:pt x="8008184" y="0"/>
                  </a:lnTo>
                  <a:lnTo>
                    <a:pt x="8008184" y="3592624"/>
                  </a:lnTo>
                  <a:lnTo>
                    <a:pt x="0" y="3592624"/>
                  </a:lnTo>
                  <a:lnTo>
                    <a:pt x="0" y="0"/>
                  </a:lnTo>
                  <a:close/>
                </a:path>
              </a:pathLst>
            </a:custGeom>
            <a:blipFill>
              <a:blip r:embed="rId5"/>
              <a:stretch>
                <a:fillRect t="-109159" r="-39900" b="-2262"/>
              </a:stretch>
            </a:blipFill>
          </p:spPr>
        </p:sp>
        <p:sp>
          <p:nvSpPr>
            <p:cNvPr id="15" name="TextBox 15"/>
            <p:cNvSpPr txBox="1"/>
            <p:nvPr/>
          </p:nvSpPr>
          <p:spPr>
            <a:xfrm>
              <a:off x="2368908" y="339511"/>
              <a:ext cx="12199018" cy="139793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Weekly Engagement Per Device: Measure the activeness of users on a weekly basis per device.</a:t>
              </a:r>
            </a:p>
            <a:p>
              <a:pPr algn="l">
                <a:lnSpc>
                  <a:spcPts val="2849"/>
                </a:lnSpc>
              </a:pPr>
              <a:endParaRPr lang="en-US" sz="2035" spc="-40">
                <a:solidFill>
                  <a:srgbClr val="145DA0"/>
                </a:solidFill>
                <a:latin typeface="Poppins"/>
                <a:ea typeface="Poppins"/>
                <a:cs typeface="Poppins"/>
                <a:sym typeface="Poppins"/>
              </a:endParaRPr>
            </a:p>
          </p:txBody>
        </p:sp>
        <p:sp>
          <p:nvSpPr>
            <p:cNvPr id="16" name="TextBox 16"/>
            <p:cNvSpPr txBox="1"/>
            <p:nvPr/>
          </p:nvSpPr>
          <p:spPr>
            <a:xfrm>
              <a:off x="3343811" y="7129627"/>
              <a:ext cx="11689973" cy="1443952"/>
            </a:xfrm>
            <a:prstGeom prst="rect">
              <a:avLst/>
            </a:prstGeom>
          </p:spPr>
          <p:txBody>
            <a:bodyPr lIns="0" tIns="0" rIns="0" bIns="0" rtlCol="0" anchor="t">
              <a:spAutoFit/>
            </a:bodyPr>
            <a:lstStyle/>
            <a:p>
              <a:pPr algn="l">
                <a:lnSpc>
                  <a:spcPts val="2915"/>
                </a:lnSpc>
              </a:pPr>
              <a:r>
                <a:rPr lang="en-US" sz="2082" spc="-41">
                  <a:solidFill>
                    <a:srgbClr val="145DA0"/>
                  </a:solidFill>
                  <a:latin typeface="Poppins"/>
                  <a:ea typeface="Poppins"/>
                  <a:cs typeface="Poppins"/>
                  <a:sym typeface="Poppins"/>
                </a:rPr>
                <a:t>Email Engagement Analysis: Analyze how users are engaging with the email service.</a:t>
              </a:r>
            </a:p>
            <a:p>
              <a:pPr algn="l">
                <a:lnSpc>
                  <a:spcPts val="2915"/>
                </a:lnSpc>
              </a:pPr>
              <a:endParaRPr lang="en-US" sz="2082" spc="-41">
                <a:solidFill>
                  <a:srgbClr val="145DA0"/>
                </a:solidFill>
                <a:latin typeface="Poppins"/>
                <a:ea typeface="Poppins"/>
                <a:cs typeface="Poppins"/>
                <a:sym typeface="Poppins"/>
              </a:endParaRPr>
            </a:p>
          </p:txBody>
        </p:sp>
      </p:grpSp>
      <p:grpSp>
        <p:nvGrpSpPr>
          <p:cNvPr id="17" name="Group 17"/>
          <p:cNvGrpSpPr/>
          <p:nvPr/>
        </p:nvGrpSpPr>
        <p:grpSpPr>
          <a:xfrm>
            <a:off x="6051681" y="1135067"/>
            <a:ext cx="373607" cy="37360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6777713" y="6082820"/>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3" name="TextBox 23"/>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724222" y="-4507687"/>
            <a:ext cx="26486004" cy="20322055"/>
            <a:chOff x="0" y="0"/>
            <a:chExt cx="35314672" cy="27096073"/>
          </a:xfrm>
        </p:grpSpPr>
        <p:grpSp>
          <p:nvGrpSpPr>
            <p:cNvPr id="3" name="Group 3"/>
            <p:cNvGrpSpPr/>
            <p:nvPr/>
          </p:nvGrpSpPr>
          <p:grpSpPr>
            <a:xfrm>
              <a:off x="6344956" y="7031270"/>
              <a:ext cx="21054901" cy="10845046"/>
              <a:chOff x="0" y="0"/>
              <a:chExt cx="4421880" cy="2277640"/>
            </a:xfrm>
          </p:grpSpPr>
          <p:sp>
            <p:nvSpPr>
              <p:cNvPr id="4" name="Freeform 4"/>
              <p:cNvSpPr/>
              <p:nvPr/>
            </p:nvSpPr>
            <p:spPr>
              <a:xfrm>
                <a:off x="0" y="0"/>
                <a:ext cx="4421880" cy="2277640"/>
              </a:xfrm>
              <a:custGeom>
                <a:avLst/>
                <a:gdLst/>
                <a:ahLst/>
                <a:cxnLst/>
                <a:rect l="l" t="t" r="r" b="b"/>
                <a:pathLst>
                  <a:path w="4421880" h="2277640">
                    <a:moveTo>
                      <a:pt x="0" y="0"/>
                    </a:moveTo>
                    <a:lnTo>
                      <a:pt x="4421880" y="0"/>
                    </a:lnTo>
                    <a:lnTo>
                      <a:pt x="4421880" y="2277640"/>
                    </a:lnTo>
                    <a:lnTo>
                      <a:pt x="0" y="2277640"/>
                    </a:lnTo>
                    <a:close/>
                  </a:path>
                </a:pathLst>
              </a:custGeom>
              <a:solidFill>
                <a:srgbClr val="145DA0">
                  <a:alpha val="95686"/>
                </a:srgbClr>
              </a:solidFill>
              <a:ln cap="sq">
                <a:noFill/>
                <a:prstDash val="solid"/>
                <a:miter/>
              </a:ln>
            </p:spPr>
          </p:sp>
          <p:sp>
            <p:nvSpPr>
              <p:cNvPr id="5" name="TextBox 5"/>
              <p:cNvSpPr txBox="1"/>
              <p:nvPr/>
            </p:nvSpPr>
            <p:spPr>
              <a:xfrm>
                <a:off x="0" y="-38100"/>
                <a:ext cx="4421880" cy="231574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13262673" y="7746918"/>
              <a:ext cx="7219467" cy="1788654"/>
            </a:xfrm>
            <a:prstGeom prst="rect">
              <a:avLst/>
            </a:prstGeom>
          </p:spPr>
          <p:txBody>
            <a:bodyPr lIns="0" tIns="0" rIns="0" bIns="0" rtlCol="0" anchor="t">
              <a:spAutoFit/>
            </a:bodyPr>
            <a:lstStyle/>
            <a:p>
              <a:pPr marL="0" lvl="0" indent="0" algn="l">
                <a:lnSpc>
                  <a:spcPts val="11273"/>
                </a:lnSpc>
                <a:spcBef>
                  <a:spcPct val="0"/>
                </a:spcBef>
              </a:pPr>
              <a:r>
                <a:rPr lang="en-US" sz="8052">
                  <a:solidFill>
                    <a:srgbClr val="FDFDFD"/>
                  </a:solidFill>
                  <a:latin typeface="Open Sans Extra Bold"/>
                  <a:ea typeface="Open Sans Extra Bold"/>
                  <a:cs typeface="Open Sans Extra Bold"/>
                  <a:sym typeface="Open Sans Extra Bold"/>
                </a:rPr>
                <a:t>ANALYSIS </a:t>
              </a:r>
            </a:p>
          </p:txBody>
        </p:sp>
        <p:grpSp>
          <p:nvGrpSpPr>
            <p:cNvPr id="7" name="Group 7"/>
            <p:cNvGrpSpPr/>
            <p:nvPr/>
          </p:nvGrpSpPr>
          <p:grpSpPr>
            <a:xfrm>
              <a:off x="25282966" y="17064367"/>
              <a:ext cx="10031706" cy="100317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0" y="0"/>
              <a:ext cx="7899318" cy="78993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3" name="TextBox 13"/>
            <p:cNvSpPr txBox="1"/>
            <p:nvPr/>
          </p:nvSpPr>
          <p:spPr>
            <a:xfrm>
              <a:off x="6734490" y="10118033"/>
              <a:ext cx="20314560" cy="6618492"/>
            </a:xfrm>
            <a:prstGeom prst="rect">
              <a:avLst/>
            </a:prstGeom>
          </p:spPr>
          <p:txBody>
            <a:bodyPr lIns="0" tIns="0" rIns="0" bIns="0" rtlCol="0" anchor="t">
              <a:spAutoFit/>
            </a:bodyPr>
            <a:lstStyle/>
            <a:p>
              <a:pPr marL="676757" lvl="1" indent="-338379" algn="just">
                <a:lnSpc>
                  <a:spcPts val="4388"/>
                </a:lnSpc>
                <a:buFont typeface="Arial"/>
                <a:buChar char="•"/>
              </a:pPr>
              <a:r>
                <a:rPr lang="en-US" sz="3134" spc="-62">
                  <a:solidFill>
                    <a:srgbClr val="FDFDFD"/>
                  </a:solidFill>
                  <a:latin typeface="Poppins"/>
                  <a:ea typeface="Poppins"/>
                  <a:cs typeface="Poppins"/>
                  <a:sym typeface="Poppins"/>
                </a:rPr>
                <a:t>SQL helps in analysing huge data set effectively. </a:t>
              </a:r>
            </a:p>
            <a:p>
              <a:pPr marL="676757" lvl="1" indent="-338379" algn="just">
                <a:lnSpc>
                  <a:spcPts val="4388"/>
                </a:lnSpc>
                <a:buFont typeface="Arial"/>
                <a:buChar char="•"/>
              </a:pPr>
              <a:r>
                <a:rPr lang="en-US" sz="3134" spc="-62">
                  <a:solidFill>
                    <a:srgbClr val="FDFDFD"/>
                  </a:solidFill>
                  <a:latin typeface="Poppins"/>
                  <a:ea typeface="Poppins"/>
                  <a:cs typeface="Poppins"/>
                  <a:sym typeface="Poppins"/>
                </a:rPr>
                <a:t>Weekly reports for high volume data can be easily generated using SQL.</a:t>
              </a:r>
            </a:p>
            <a:p>
              <a:pPr marL="676757" lvl="1" indent="-338379" algn="just">
                <a:lnSpc>
                  <a:spcPts val="4388"/>
                </a:lnSpc>
                <a:buFont typeface="Arial"/>
                <a:buChar char="•"/>
              </a:pPr>
              <a:r>
                <a:rPr lang="en-US" sz="3134" spc="-62">
                  <a:solidFill>
                    <a:srgbClr val="FDFDFD"/>
                  </a:solidFill>
                  <a:latin typeface="Poppins"/>
                  <a:ea typeface="Poppins"/>
                  <a:cs typeface="Poppins"/>
                  <a:sym typeface="Poppins"/>
                </a:rPr>
                <a:t>CTE helps us to reuse sub-queries and makes queries easier to debug.</a:t>
              </a:r>
            </a:p>
            <a:p>
              <a:pPr marL="676757" lvl="1" indent="-338379" algn="just">
                <a:lnSpc>
                  <a:spcPts val="4388"/>
                </a:lnSpc>
                <a:buFont typeface="Arial"/>
                <a:buChar char="•"/>
              </a:pPr>
              <a:r>
                <a:rPr lang="en-US" sz="3134" spc="-62">
                  <a:solidFill>
                    <a:srgbClr val="FDFDFD"/>
                  </a:solidFill>
                  <a:latin typeface="Poppins"/>
                  <a:ea typeface="Poppins"/>
                  <a:cs typeface="Poppins"/>
                  <a:sym typeface="Poppins"/>
                </a:rPr>
                <a:t>Window functions help us greatly in report generation.</a:t>
              </a:r>
            </a:p>
            <a:p>
              <a:pPr marL="676757" lvl="1" indent="-338379" algn="just">
                <a:lnSpc>
                  <a:spcPts val="4388"/>
                </a:lnSpc>
                <a:buFont typeface="Arial"/>
                <a:buChar char="•"/>
              </a:pPr>
              <a:r>
                <a:rPr lang="en-US" sz="3134" spc="-62">
                  <a:solidFill>
                    <a:srgbClr val="FDFDFD"/>
                  </a:solidFill>
                  <a:latin typeface="Poppins"/>
                  <a:ea typeface="Poppins"/>
                  <a:cs typeface="Poppins"/>
                  <a:sym typeface="Poppins"/>
                </a:rPr>
                <a:t> We get a great idea about the performance and user trends of the product/ service by calculating the operational and investigating metrics.</a:t>
              </a:r>
            </a:p>
            <a:p>
              <a:pPr marL="676757" lvl="1" indent="-338379" algn="just">
                <a:lnSpc>
                  <a:spcPts val="4388"/>
                </a:lnSpc>
                <a:buFont typeface="Arial"/>
                <a:buChar char="•"/>
              </a:pPr>
              <a:r>
                <a:rPr lang="en-US" sz="3134" spc="-62">
                  <a:solidFill>
                    <a:srgbClr val="FDFDFD"/>
                  </a:solidFill>
                  <a:latin typeface="Poppins"/>
                  <a:ea typeface="Poppins"/>
                  <a:cs typeface="Poppins"/>
                  <a:sym typeface="Poppins"/>
                </a:rPr>
                <a:t> This analysis helps us to understand the spikes and dips in each trend.</a:t>
              </a:r>
            </a:p>
            <a:p>
              <a:pPr marL="676757" lvl="1" indent="-338379" algn="just">
                <a:lnSpc>
                  <a:spcPts val="4388"/>
                </a:lnSpc>
                <a:buFont typeface="Arial"/>
                <a:buChar char="•"/>
              </a:pPr>
              <a:r>
                <a:rPr lang="en-US" sz="3134" spc="-62">
                  <a:solidFill>
                    <a:srgbClr val="FDFDFD"/>
                  </a:solidFill>
                  <a:latin typeface="Poppins"/>
                  <a:ea typeface="Poppins"/>
                  <a:cs typeface="Poppins"/>
                  <a:sym typeface="Poppins"/>
                </a:rPr>
                <a:t> We can easily identify the areas we need, that need attention that is, areas that need improvement while studying the weekly reports.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409887" cy="444202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856123" y="2365366"/>
            <a:ext cx="16660842" cy="7485146"/>
          </a:xfrm>
          <a:prstGeom prst="rect">
            <a:avLst/>
          </a:prstGeom>
        </p:spPr>
        <p:txBody>
          <a:bodyPr lIns="0" tIns="0" rIns="0" bIns="0" rtlCol="0" anchor="t">
            <a:spAutoFit/>
          </a:bodyPr>
          <a:lstStyle/>
          <a:p>
            <a:pPr algn="just">
              <a:lnSpc>
                <a:spcPts val="3983"/>
              </a:lnSpc>
            </a:pPr>
            <a:r>
              <a:rPr lang="en-US" sz="2845" spc="-56">
                <a:solidFill>
                  <a:srgbClr val="051D40"/>
                </a:solidFill>
                <a:latin typeface="Poppins"/>
                <a:ea typeface="Poppins"/>
                <a:cs typeface="Poppins"/>
                <a:sym typeface="Poppins"/>
              </a:rPr>
              <a:t>I am a student pursuing graduation in Bachelors in Computer Science. I have secrued 8.54  CGPA(till 5th sem) and have several skills such as proficiency in various programming languages such as Python, C++ and Java. I also have several other tech skills such as basic knowlege of Machine Learning, Data Analysis and Data science. </a:t>
            </a:r>
          </a:p>
          <a:p>
            <a:pPr algn="just">
              <a:lnSpc>
                <a:spcPts val="3983"/>
              </a:lnSpc>
            </a:pPr>
            <a:endParaRPr lang="en-US" sz="2845" spc="-56">
              <a:solidFill>
                <a:srgbClr val="051D40"/>
              </a:solidFill>
              <a:latin typeface="Poppins"/>
              <a:ea typeface="Poppins"/>
              <a:cs typeface="Poppins"/>
              <a:sym typeface="Poppins"/>
            </a:endParaRPr>
          </a:p>
          <a:p>
            <a:pPr algn="just">
              <a:lnSpc>
                <a:spcPts val="3983"/>
              </a:lnSpc>
            </a:pPr>
            <a:r>
              <a:rPr lang="en-US" sz="2845" spc="-56">
                <a:solidFill>
                  <a:srgbClr val="051D40"/>
                </a:solidFill>
                <a:latin typeface="Poppins"/>
                <a:ea typeface="Poppins"/>
                <a:cs typeface="Poppins"/>
                <a:sym typeface="Poppins"/>
              </a:rPr>
              <a:t>I have done various projects, recent being  ‘VISUALIZATION AND FORECASTING OF STOCKS USING DASH’ and published a research paper on ‘THE RISE OF ARTIFICAL INTELLIGENCE’ in college documentry of research papers.</a:t>
            </a:r>
          </a:p>
          <a:p>
            <a:pPr algn="just">
              <a:lnSpc>
                <a:spcPts val="3983"/>
              </a:lnSpc>
            </a:pPr>
            <a:r>
              <a:rPr lang="en-US" sz="2845" spc="-56">
                <a:solidFill>
                  <a:srgbClr val="051D40"/>
                </a:solidFill>
                <a:latin typeface="Poppins"/>
                <a:ea typeface="Poppins"/>
                <a:cs typeface="Poppins"/>
                <a:sym typeface="Poppins"/>
              </a:rPr>
              <a:t> </a:t>
            </a:r>
          </a:p>
          <a:p>
            <a:pPr algn="just">
              <a:lnSpc>
                <a:spcPts val="3983"/>
              </a:lnSpc>
            </a:pPr>
            <a:r>
              <a:rPr lang="en-US" sz="2845" spc="-56">
                <a:solidFill>
                  <a:srgbClr val="051D40"/>
                </a:solidFill>
                <a:latin typeface="Poppins"/>
                <a:ea typeface="Poppins"/>
                <a:cs typeface="Poppins"/>
                <a:sym typeface="Poppins"/>
              </a:rPr>
              <a:t>Being a fresher,  it would be great for me to experience the real challenges of the corporate world and understand how things work. My strenghts are flexible and adaptive habits to learn new things. I have theoretical knowledge. But I am waiting to use my  theoretical knowledge in a practical way. Moreover, I believe by putting significant efforts I will learn. </a:t>
            </a:r>
          </a:p>
          <a:p>
            <a:pPr algn="l">
              <a:lnSpc>
                <a:spcPts val="3983"/>
              </a:lnSpc>
            </a:pPr>
            <a:endParaRPr lang="en-US" sz="2845" spc="-56">
              <a:solidFill>
                <a:srgbClr val="051D40"/>
              </a:solidFill>
              <a:latin typeface="Poppins"/>
              <a:ea typeface="Poppins"/>
              <a:cs typeface="Poppins"/>
              <a:sym typeface="Poppins"/>
            </a:endParaRPr>
          </a:p>
          <a:p>
            <a:pPr marL="0" lvl="0" indent="0" algn="l">
              <a:lnSpc>
                <a:spcPts val="3983"/>
              </a:lnSpc>
              <a:spcBef>
                <a:spcPct val="0"/>
              </a:spcBef>
            </a:pPr>
            <a:endParaRPr lang="en-US" sz="2845" spc="-56">
              <a:solidFill>
                <a:srgbClr val="051D40"/>
              </a:solidFill>
              <a:latin typeface="Poppins"/>
              <a:ea typeface="Poppins"/>
              <a:cs typeface="Poppins"/>
              <a:sym typeface="Poppins"/>
            </a:endParaRPr>
          </a:p>
        </p:txBody>
      </p:sp>
      <p:sp>
        <p:nvSpPr>
          <p:cNvPr id="6" name="TextBox 6"/>
          <p:cNvSpPr txBox="1"/>
          <p:nvPr/>
        </p:nvSpPr>
        <p:spPr>
          <a:xfrm>
            <a:off x="3762922" y="760873"/>
            <a:ext cx="10762156" cy="934899"/>
          </a:xfrm>
          <a:prstGeom prst="rect">
            <a:avLst/>
          </a:prstGeom>
        </p:spPr>
        <p:txBody>
          <a:bodyPr lIns="0" tIns="0" rIns="0" bIns="0" rtlCol="0" anchor="t">
            <a:spAutoFit/>
          </a:bodyPr>
          <a:lstStyle/>
          <a:p>
            <a:pPr algn="l">
              <a:lnSpc>
                <a:spcPts val="7795"/>
              </a:lnSpc>
              <a:spcBef>
                <a:spcPct val="0"/>
              </a:spcBef>
            </a:pPr>
            <a:r>
              <a:rPr lang="en-US" sz="5567">
                <a:solidFill>
                  <a:srgbClr val="051D40"/>
                </a:solidFill>
                <a:latin typeface="Open Sans Extra Bold"/>
                <a:ea typeface="Open Sans Extra Bold"/>
                <a:cs typeface="Open Sans Extra Bold"/>
                <a:sym typeface="Open Sans Extra Bold"/>
              </a:rPr>
              <a:t>PROFESSIONAL BACKGROUND</a:t>
            </a:r>
          </a:p>
        </p:txBody>
      </p:sp>
      <p:grpSp>
        <p:nvGrpSpPr>
          <p:cNvPr id="7" name="Group 7"/>
          <p:cNvGrpSpPr/>
          <p:nvPr/>
        </p:nvGrpSpPr>
        <p:grpSpPr>
          <a:xfrm>
            <a:off x="16230600" y="8953500"/>
            <a:ext cx="3121322" cy="31684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110714" y="1825556"/>
            <a:ext cx="13798703" cy="6417130"/>
            <a:chOff x="0" y="0"/>
            <a:chExt cx="18398271" cy="8556173"/>
          </a:xfrm>
        </p:grpSpPr>
        <p:grpSp>
          <p:nvGrpSpPr>
            <p:cNvPr id="4" name="Group 4"/>
            <p:cNvGrpSpPr/>
            <p:nvPr/>
          </p:nvGrpSpPr>
          <p:grpSpPr>
            <a:xfrm>
              <a:off x="0" y="0"/>
              <a:ext cx="18398271" cy="8556173"/>
              <a:chOff x="0" y="0"/>
              <a:chExt cx="3634226" cy="1690108"/>
            </a:xfrm>
          </p:grpSpPr>
          <p:sp>
            <p:nvSpPr>
              <p:cNvPr id="5" name="Freeform 5"/>
              <p:cNvSpPr/>
              <p:nvPr/>
            </p:nvSpPr>
            <p:spPr>
              <a:xfrm>
                <a:off x="0" y="0"/>
                <a:ext cx="3634227" cy="1690108"/>
              </a:xfrm>
              <a:custGeom>
                <a:avLst/>
                <a:gdLst/>
                <a:ahLst/>
                <a:cxnLst/>
                <a:rect l="l" t="t" r="r" b="b"/>
                <a:pathLst>
                  <a:path w="3634227" h="1690108">
                    <a:moveTo>
                      <a:pt x="0" y="0"/>
                    </a:moveTo>
                    <a:lnTo>
                      <a:pt x="3634227" y="0"/>
                    </a:lnTo>
                    <a:lnTo>
                      <a:pt x="3634227" y="1690108"/>
                    </a:lnTo>
                    <a:lnTo>
                      <a:pt x="0" y="1690108"/>
                    </a:lnTo>
                    <a:close/>
                  </a:path>
                </a:pathLst>
              </a:custGeom>
              <a:solidFill>
                <a:srgbClr val="145DA0">
                  <a:alpha val="77647"/>
                </a:srgbClr>
              </a:solidFill>
              <a:ln w="38100" cap="sq">
                <a:solidFill>
                  <a:srgbClr val="FFFFFF">
                    <a:alpha val="77647"/>
                  </a:srgbClr>
                </a:solidFill>
                <a:prstDash val="solid"/>
                <a:miter/>
              </a:ln>
            </p:spPr>
          </p:sp>
          <p:sp>
            <p:nvSpPr>
              <p:cNvPr id="6" name="TextBox 6"/>
              <p:cNvSpPr txBox="1"/>
              <p:nvPr/>
            </p:nvSpPr>
            <p:spPr>
              <a:xfrm>
                <a:off x="0" y="-38100"/>
                <a:ext cx="3634226" cy="172820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251097" y="-209550"/>
              <a:ext cx="13843417" cy="2429728"/>
            </a:xfrm>
            <a:prstGeom prst="rect">
              <a:avLst/>
            </a:prstGeom>
          </p:spPr>
          <p:txBody>
            <a:bodyPr lIns="0" tIns="0" rIns="0" bIns="0" rtlCol="0" anchor="t">
              <a:spAutoFit/>
            </a:bodyPr>
            <a:lstStyle/>
            <a:p>
              <a:pPr marL="0" lvl="0" indent="0" algn="ctr">
                <a:lnSpc>
                  <a:spcPts val="15320"/>
                </a:lnSpc>
                <a:spcBef>
                  <a:spcPct val="0"/>
                </a:spcBef>
              </a:pPr>
              <a:r>
                <a:rPr lang="en-US" sz="10943">
                  <a:solidFill>
                    <a:srgbClr val="FFFFFF"/>
                  </a:solidFill>
                  <a:latin typeface="Open Sans Extra Bold"/>
                  <a:ea typeface="Open Sans Extra Bold"/>
                  <a:cs typeface="Open Sans Extra Bold"/>
                  <a:sym typeface="Open Sans Extra Bold"/>
                </a:rPr>
                <a:t>CONCLUSION</a:t>
              </a:r>
            </a:p>
          </p:txBody>
        </p:sp>
        <p:sp>
          <p:nvSpPr>
            <p:cNvPr id="8" name="TextBox 8"/>
            <p:cNvSpPr txBox="1"/>
            <p:nvPr/>
          </p:nvSpPr>
          <p:spPr>
            <a:xfrm>
              <a:off x="765042" y="2393197"/>
              <a:ext cx="16815527" cy="5464562"/>
            </a:xfrm>
            <a:prstGeom prst="rect">
              <a:avLst/>
            </a:prstGeom>
          </p:spPr>
          <p:txBody>
            <a:bodyPr lIns="0" tIns="0" rIns="0" bIns="0" rtlCol="0" anchor="t">
              <a:spAutoFit/>
            </a:bodyPr>
            <a:lstStyle/>
            <a:p>
              <a:pPr marL="0" lvl="0" indent="0" algn="just">
                <a:lnSpc>
                  <a:spcPts val="4052"/>
                </a:lnSpc>
                <a:spcBef>
                  <a:spcPct val="0"/>
                </a:spcBef>
              </a:pPr>
              <a:r>
                <a:rPr lang="en-US" sz="2894" spc="-57">
                  <a:solidFill>
                    <a:srgbClr val="FFFFFF"/>
                  </a:solidFill>
                  <a:latin typeface="Poppins"/>
                  <a:ea typeface="Poppins"/>
                  <a:cs typeface="Poppins"/>
                  <a:sym typeface="Poppins"/>
                </a:rPr>
                <a:t>By making this project, I have a better understanding how to use CTEs and window functions in SQL and how to generate various operational metrics to understand complete end to end operations of a company. For case study 1, on job data, I have successfully calculated various given tasks such as finding the number of jobs reviewed and throughput and many more. For case study 2, the Investigating metric spike has calculated to perform the given tasks such as Such as user engagement growth weekly retention and a few more</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09063" y="9741683"/>
            <a:ext cx="19281856" cy="545317"/>
            <a:chOff x="0" y="0"/>
            <a:chExt cx="5078349" cy="143623"/>
          </a:xfrm>
        </p:grpSpPr>
        <p:sp>
          <p:nvSpPr>
            <p:cNvPr id="3" name="Freeform 3"/>
            <p:cNvSpPr/>
            <p:nvPr/>
          </p:nvSpPr>
          <p:spPr>
            <a:xfrm>
              <a:off x="0" y="0"/>
              <a:ext cx="5078349" cy="143623"/>
            </a:xfrm>
            <a:custGeom>
              <a:avLst/>
              <a:gdLst/>
              <a:ahLst/>
              <a:cxnLst/>
              <a:rect l="l" t="t" r="r" b="b"/>
              <a:pathLst>
                <a:path w="5078349" h="143623">
                  <a:moveTo>
                    <a:pt x="0" y="0"/>
                  </a:moveTo>
                  <a:lnTo>
                    <a:pt x="5078349" y="0"/>
                  </a:lnTo>
                  <a:lnTo>
                    <a:pt x="5078349" y="143623"/>
                  </a:lnTo>
                  <a:lnTo>
                    <a:pt x="0" y="143623"/>
                  </a:lnTo>
                  <a:close/>
                </a:path>
              </a:pathLst>
            </a:custGeom>
            <a:solidFill>
              <a:srgbClr val="145DA0"/>
            </a:solidFill>
            <a:ln cap="sq">
              <a:noFill/>
              <a:prstDash val="solid"/>
              <a:miter/>
            </a:ln>
          </p:spPr>
        </p:sp>
        <p:sp>
          <p:nvSpPr>
            <p:cNvPr id="4" name="TextBox 4"/>
            <p:cNvSpPr txBox="1"/>
            <p:nvPr/>
          </p:nvSpPr>
          <p:spPr>
            <a:xfrm>
              <a:off x="0" y="-38100"/>
              <a:ext cx="5078349" cy="18172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0" y="0"/>
            <a:ext cx="18288000" cy="8114155"/>
            <a:chOff x="0" y="0"/>
            <a:chExt cx="24384000" cy="10818873"/>
          </a:xfrm>
        </p:grpSpPr>
        <p:sp>
          <p:nvSpPr>
            <p:cNvPr id="6" name="Freeform 6"/>
            <p:cNvSpPr/>
            <p:nvPr/>
          </p:nvSpPr>
          <p:spPr>
            <a:xfrm>
              <a:off x="0" y="0"/>
              <a:ext cx="24384000" cy="6858000"/>
            </a:xfrm>
            <a:custGeom>
              <a:avLst/>
              <a:gdLst/>
              <a:ahLst/>
              <a:cxnLst/>
              <a:rect l="l" t="t" r="r" b="b"/>
              <a:pathLst>
                <a:path w="24384000" h="6858000">
                  <a:moveTo>
                    <a:pt x="0" y="0"/>
                  </a:moveTo>
                  <a:lnTo>
                    <a:pt x="24384000" y="0"/>
                  </a:lnTo>
                  <a:lnTo>
                    <a:pt x="24384000" y="6858000"/>
                  </a:lnTo>
                  <a:lnTo>
                    <a:pt x="0" y="6858000"/>
                  </a:lnTo>
                  <a:lnTo>
                    <a:pt x="0" y="0"/>
                  </a:lnTo>
                  <a:close/>
                </a:path>
              </a:pathLst>
            </a:custGeom>
            <a:blipFill>
              <a:blip r:embed="rId2"/>
              <a:stretch>
                <a:fillRect t="-68444" b="-68444"/>
              </a:stretch>
            </a:blipFill>
          </p:spPr>
        </p:sp>
        <p:grpSp>
          <p:nvGrpSpPr>
            <p:cNvPr id="7" name="Group 7"/>
            <p:cNvGrpSpPr/>
            <p:nvPr/>
          </p:nvGrpSpPr>
          <p:grpSpPr>
            <a:xfrm>
              <a:off x="4134879" y="4011023"/>
              <a:ext cx="16114242" cy="6807850"/>
              <a:chOff x="0" y="0"/>
              <a:chExt cx="3183060" cy="1344760"/>
            </a:xfrm>
          </p:grpSpPr>
          <p:sp>
            <p:nvSpPr>
              <p:cNvPr id="8" name="Freeform 8"/>
              <p:cNvSpPr/>
              <p:nvPr/>
            </p:nvSpPr>
            <p:spPr>
              <a:xfrm>
                <a:off x="0" y="0"/>
                <a:ext cx="3183060" cy="1344760"/>
              </a:xfrm>
              <a:custGeom>
                <a:avLst/>
                <a:gdLst/>
                <a:ahLst/>
                <a:cxnLst/>
                <a:rect l="l" t="t" r="r" b="b"/>
                <a:pathLst>
                  <a:path w="3183060" h="1344760">
                    <a:moveTo>
                      <a:pt x="0" y="0"/>
                    </a:moveTo>
                    <a:lnTo>
                      <a:pt x="3183060" y="0"/>
                    </a:lnTo>
                    <a:lnTo>
                      <a:pt x="3183060" y="1344760"/>
                    </a:lnTo>
                    <a:lnTo>
                      <a:pt x="0" y="1344760"/>
                    </a:lnTo>
                    <a:close/>
                  </a:path>
                </a:pathLst>
              </a:custGeom>
              <a:solidFill>
                <a:srgbClr val="145DA0"/>
              </a:solidFill>
              <a:ln cap="sq">
                <a:noFill/>
                <a:prstDash val="solid"/>
                <a:miter/>
              </a:ln>
            </p:spPr>
          </p:sp>
          <p:sp>
            <p:nvSpPr>
              <p:cNvPr id="9" name="TextBox 9"/>
              <p:cNvSpPr txBox="1"/>
              <p:nvPr/>
            </p:nvSpPr>
            <p:spPr>
              <a:xfrm>
                <a:off x="0" y="-38100"/>
                <a:ext cx="3183060"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4490077" y="4610650"/>
              <a:ext cx="15403846" cy="1290810"/>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HIRING PROCESS ANALYTICS</a:t>
              </a:r>
            </a:p>
          </p:txBody>
        </p:sp>
        <p:sp>
          <p:nvSpPr>
            <p:cNvPr id="11" name="TextBox 11"/>
            <p:cNvSpPr txBox="1"/>
            <p:nvPr/>
          </p:nvSpPr>
          <p:spPr>
            <a:xfrm>
              <a:off x="4907996" y="6233379"/>
              <a:ext cx="14568008" cy="3635559"/>
            </a:xfrm>
            <a:prstGeom prst="rect">
              <a:avLst/>
            </a:prstGeom>
          </p:spPr>
          <p:txBody>
            <a:bodyPr lIns="0" tIns="0" rIns="0" bIns="0" rtlCol="0" anchor="t">
              <a:spAutoFit/>
            </a:bodyPr>
            <a:lstStyle/>
            <a:p>
              <a:pPr algn="just">
                <a:lnSpc>
                  <a:spcPts val="3667"/>
                </a:lnSpc>
                <a:spcBef>
                  <a:spcPct val="0"/>
                </a:spcBef>
              </a:pPr>
              <a:r>
                <a:rPr lang="en-US" sz="2619" spc="-52">
                  <a:solidFill>
                    <a:srgbClr val="FDFDFD"/>
                  </a:solidFill>
                  <a:latin typeface="Poppins"/>
                  <a:ea typeface="Poppins"/>
                  <a:cs typeface="Poppins"/>
                  <a:sym typeface="Poppins"/>
                </a:rPr>
                <a:t>Hiring process is the fundamental and the most important function of a company. Here, the MNCs get to know about the major underlying trends about the hiring process. Trends such as the number of rejection, number of interviews, types of jobs, vacancies etc. are important for a company to analyse before hiring freshers and any other individuals.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0086289" cy="8880991"/>
            <a:chOff x="0" y="0"/>
            <a:chExt cx="13448385" cy="11841321"/>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1" name="Freeform 11"/>
            <p:cNvSpPr/>
            <p:nvPr/>
          </p:nvSpPr>
          <p:spPr>
            <a:xfrm>
              <a:off x="949504" y="6555520"/>
              <a:ext cx="1899008" cy="1899008"/>
            </a:xfrm>
            <a:custGeom>
              <a:avLst/>
              <a:gdLst/>
              <a:ahLst/>
              <a:cxnLst/>
              <a:rect l="l" t="t" r="r" b="b"/>
              <a:pathLst>
                <a:path w="1899008" h="1899008">
                  <a:moveTo>
                    <a:pt x="0" y="0"/>
                  </a:moveTo>
                  <a:lnTo>
                    <a:pt x="1899007" y="0"/>
                  </a:lnTo>
                  <a:lnTo>
                    <a:pt x="1899007" y="1899007"/>
                  </a:lnTo>
                  <a:lnTo>
                    <a:pt x="0" y="18990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142914" y="6945202"/>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3" name="Freeform 13"/>
            <p:cNvSpPr/>
            <p:nvPr/>
          </p:nvSpPr>
          <p:spPr>
            <a:xfrm>
              <a:off x="1899008" y="1899008"/>
              <a:ext cx="11549378" cy="3970712"/>
            </a:xfrm>
            <a:custGeom>
              <a:avLst/>
              <a:gdLst/>
              <a:ahLst/>
              <a:cxnLst/>
              <a:rect l="l" t="t" r="r" b="b"/>
              <a:pathLst>
                <a:path w="11549378" h="3970712">
                  <a:moveTo>
                    <a:pt x="0" y="0"/>
                  </a:moveTo>
                  <a:lnTo>
                    <a:pt x="11549377" y="0"/>
                  </a:lnTo>
                  <a:lnTo>
                    <a:pt x="11549377" y="3970712"/>
                  </a:lnTo>
                  <a:lnTo>
                    <a:pt x="0" y="3970712"/>
                  </a:lnTo>
                  <a:lnTo>
                    <a:pt x="0" y="0"/>
                  </a:lnTo>
                  <a:close/>
                </a:path>
              </a:pathLst>
            </a:custGeom>
            <a:blipFill>
              <a:blip r:embed="rId4"/>
              <a:stretch>
                <a:fillRect l="-1766" r="-5835"/>
              </a:stretch>
            </a:blipFill>
          </p:spPr>
        </p:sp>
        <p:sp>
          <p:nvSpPr>
            <p:cNvPr id="14" name="Freeform 14"/>
            <p:cNvSpPr/>
            <p:nvPr/>
          </p:nvSpPr>
          <p:spPr>
            <a:xfrm>
              <a:off x="1571609" y="8623098"/>
              <a:ext cx="11876776" cy="3218223"/>
            </a:xfrm>
            <a:custGeom>
              <a:avLst/>
              <a:gdLst/>
              <a:ahLst/>
              <a:cxnLst/>
              <a:rect l="l" t="t" r="r" b="b"/>
              <a:pathLst>
                <a:path w="11876776" h="3218223">
                  <a:moveTo>
                    <a:pt x="0" y="0"/>
                  </a:moveTo>
                  <a:lnTo>
                    <a:pt x="11876776" y="0"/>
                  </a:lnTo>
                  <a:lnTo>
                    <a:pt x="11876776" y="3218223"/>
                  </a:lnTo>
                  <a:lnTo>
                    <a:pt x="0" y="3218223"/>
                  </a:lnTo>
                  <a:lnTo>
                    <a:pt x="0" y="0"/>
                  </a:lnTo>
                  <a:close/>
                </a:path>
              </a:pathLst>
            </a:custGeom>
            <a:blipFill>
              <a:blip r:embed="rId5"/>
              <a:stretch>
                <a:fillRect/>
              </a:stretch>
            </a:blipFill>
          </p:spPr>
        </p:sp>
        <p:sp>
          <p:nvSpPr>
            <p:cNvPr id="15" name="TextBox 15"/>
            <p:cNvSpPr txBox="1"/>
            <p:nvPr/>
          </p:nvSpPr>
          <p:spPr>
            <a:xfrm>
              <a:off x="2368908" y="484369"/>
              <a:ext cx="6401534" cy="747692"/>
            </a:xfrm>
            <a:prstGeom prst="rect">
              <a:avLst/>
            </a:prstGeom>
          </p:spPr>
          <p:txBody>
            <a:bodyPr lIns="0" tIns="0" rIns="0" bIns="0" rtlCol="0" anchor="t">
              <a:spAutoFit/>
            </a:bodyPr>
            <a:lstStyle/>
            <a:p>
              <a:pPr algn="l">
                <a:lnSpc>
                  <a:spcPts val="4528"/>
                </a:lnSpc>
              </a:pPr>
              <a:r>
                <a:rPr lang="en-US" sz="3234" spc="-64">
                  <a:solidFill>
                    <a:srgbClr val="145DA0"/>
                  </a:solidFill>
                  <a:latin typeface="Poppins"/>
                  <a:ea typeface="Poppins"/>
                  <a:cs typeface="Poppins"/>
                  <a:sym typeface="Poppins"/>
                </a:rPr>
                <a:t>Male and female count </a:t>
              </a:r>
            </a:p>
          </p:txBody>
        </p:sp>
        <p:sp>
          <p:nvSpPr>
            <p:cNvPr id="16" name="TextBox 16"/>
            <p:cNvSpPr txBox="1"/>
            <p:nvPr/>
          </p:nvSpPr>
          <p:spPr>
            <a:xfrm>
              <a:off x="3155049" y="7098536"/>
              <a:ext cx="6410963" cy="727250"/>
            </a:xfrm>
            <a:prstGeom prst="rect">
              <a:avLst/>
            </a:prstGeom>
          </p:spPr>
          <p:txBody>
            <a:bodyPr lIns="0" tIns="0" rIns="0" bIns="0" rtlCol="0" anchor="t">
              <a:spAutoFit/>
            </a:bodyPr>
            <a:lstStyle/>
            <a:p>
              <a:pPr algn="l">
                <a:lnSpc>
                  <a:spcPts val="4455"/>
                </a:lnSpc>
              </a:pPr>
              <a:r>
                <a:rPr lang="en-US" sz="3182" spc="-63">
                  <a:solidFill>
                    <a:srgbClr val="145DA0"/>
                  </a:solidFill>
                  <a:latin typeface="Poppins"/>
                  <a:ea typeface="Poppins"/>
                  <a:cs typeface="Poppins"/>
                  <a:sym typeface="Poppins"/>
                </a:rPr>
                <a:t>Average Salarty offered</a:t>
              </a:r>
            </a:p>
          </p:txBody>
        </p:sp>
      </p:grpSp>
      <p:grpSp>
        <p:nvGrpSpPr>
          <p:cNvPr id="17" name="Group 17"/>
          <p:cNvGrpSpPr/>
          <p:nvPr/>
        </p:nvGrpSpPr>
        <p:grpSpPr>
          <a:xfrm>
            <a:off x="6051681" y="1135067"/>
            <a:ext cx="373607" cy="37360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6777713" y="6082820"/>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3" name="TextBox 23"/>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9289896" cy="8827860"/>
            <a:chOff x="0" y="0"/>
            <a:chExt cx="12386528" cy="11770479"/>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1" name="Freeform 11"/>
            <p:cNvSpPr/>
            <p:nvPr/>
          </p:nvSpPr>
          <p:spPr>
            <a:xfrm>
              <a:off x="1899008" y="1614681"/>
              <a:ext cx="10487520" cy="10155798"/>
            </a:xfrm>
            <a:custGeom>
              <a:avLst/>
              <a:gdLst/>
              <a:ahLst/>
              <a:cxnLst/>
              <a:rect l="l" t="t" r="r" b="b"/>
              <a:pathLst>
                <a:path w="10487520" h="10155798">
                  <a:moveTo>
                    <a:pt x="0" y="0"/>
                  </a:moveTo>
                  <a:lnTo>
                    <a:pt x="10487520" y="0"/>
                  </a:lnTo>
                  <a:lnTo>
                    <a:pt x="10487520" y="10155798"/>
                  </a:lnTo>
                  <a:lnTo>
                    <a:pt x="0" y="10155798"/>
                  </a:lnTo>
                  <a:lnTo>
                    <a:pt x="0" y="0"/>
                  </a:lnTo>
                  <a:close/>
                </a:path>
              </a:pathLst>
            </a:custGeom>
            <a:blipFill>
              <a:blip r:embed="rId4"/>
              <a:stretch>
                <a:fillRect/>
              </a:stretch>
            </a:blipFill>
          </p:spPr>
        </p:sp>
        <p:sp>
          <p:nvSpPr>
            <p:cNvPr id="12" name="TextBox 12"/>
            <p:cNvSpPr txBox="1"/>
            <p:nvPr/>
          </p:nvSpPr>
          <p:spPr>
            <a:xfrm>
              <a:off x="2368908" y="572060"/>
              <a:ext cx="6260132" cy="823046"/>
            </a:xfrm>
            <a:prstGeom prst="rect">
              <a:avLst/>
            </a:prstGeom>
          </p:spPr>
          <p:txBody>
            <a:bodyPr lIns="0" tIns="0" rIns="0" bIns="0" rtlCol="0" anchor="t">
              <a:spAutoFit/>
            </a:bodyPr>
            <a:lstStyle/>
            <a:p>
              <a:pPr algn="l">
                <a:lnSpc>
                  <a:spcPts val="5088"/>
                </a:lnSpc>
              </a:pPr>
              <a:r>
                <a:rPr lang="en-US" sz="3634" spc="-72">
                  <a:solidFill>
                    <a:srgbClr val="145DA0"/>
                  </a:solidFill>
                  <a:latin typeface="Poppins"/>
                  <a:ea typeface="Poppins"/>
                  <a:cs typeface="Poppins"/>
                  <a:sym typeface="Poppins"/>
                </a:rPr>
                <a:t>Salary class interval </a:t>
              </a:r>
            </a:p>
          </p:txBody>
        </p:sp>
      </p:grpSp>
      <p:grpSp>
        <p:nvGrpSpPr>
          <p:cNvPr id="13" name="Group 13"/>
          <p:cNvGrpSpPr/>
          <p:nvPr/>
        </p:nvGrpSpPr>
        <p:grpSpPr>
          <a:xfrm>
            <a:off x="6051681" y="1135067"/>
            <a:ext cx="373607" cy="37360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5" name="TextBox 1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6" name="TextBox 16"/>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6741273" y="6390660"/>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7" name="TextBox 17"/>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grpSp>
        <p:nvGrpSpPr>
          <p:cNvPr id="18" name="Group 18"/>
          <p:cNvGrpSpPr/>
          <p:nvPr/>
        </p:nvGrpSpPr>
        <p:grpSpPr>
          <a:xfrm>
            <a:off x="7333972" y="1028700"/>
            <a:ext cx="10407132" cy="9151092"/>
            <a:chOff x="0" y="0"/>
            <a:chExt cx="13876176" cy="12201456"/>
          </a:xfrm>
        </p:grpSpPr>
        <p:sp>
          <p:nvSpPr>
            <p:cNvPr id="19" name="Freeform 19"/>
            <p:cNvSpPr/>
            <p:nvPr/>
          </p:nvSpPr>
          <p:spPr>
            <a:xfrm>
              <a:off x="3817512" y="7438263"/>
              <a:ext cx="8146031" cy="4763192"/>
            </a:xfrm>
            <a:custGeom>
              <a:avLst/>
              <a:gdLst/>
              <a:ahLst/>
              <a:cxnLst/>
              <a:rect l="l" t="t" r="r" b="b"/>
              <a:pathLst>
                <a:path w="8146031" h="4763192">
                  <a:moveTo>
                    <a:pt x="0" y="0"/>
                  </a:moveTo>
                  <a:lnTo>
                    <a:pt x="8146031" y="0"/>
                  </a:lnTo>
                  <a:lnTo>
                    <a:pt x="8146031" y="4763193"/>
                  </a:lnTo>
                  <a:lnTo>
                    <a:pt x="0" y="4763193"/>
                  </a:lnTo>
                  <a:lnTo>
                    <a:pt x="0" y="0"/>
                  </a:lnTo>
                  <a:close/>
                </a:path>
              </a:pathLst>
            </a:custGeom>
            <a:blipFill>
              <a:blip r:embed="rId4"/>
              <a:stretch>
                <a:fillRect/>
              </a:stretch>
            </a:blipFill>
          </p:spPr>
        </p:sp>
        <p:sp>
          <p:nvSpPr>
            <p:cNvPr id="20" name="TextBox 20"/>
            <p:cNvSpPr txBox="1"/>
            <p:nvPr/>
          </p:nvSpPr>
          <p:spPr>
            <a:xfrm>
              <a:off x="2382318" y="6786621"/>
              <a:ext cx="4637165" cy="651642"/>
            </a:xfrm>
            <a:prstGeom prst="rect">
              <a:avLst/>
            </a:prstGeom>
          </p:spPr>
          <p:txBody>
            <a:bodyPr lIns="0" tIns="0" rIns="0" bIns="0" rtlCol="0" anchor="t">
              <a:spAutoFit/>
            </a:bodyPr>
            <a:lstStyle/>
            <a:p>
              <a:pPr algn="l">
                <a:lnSpc>
                  <a:spcPts val="3979"/>
                </a:lnSpc>
              </a:pPr>
              <a:r>
                <a:rPr lang="en-US" sz="2842" spc="-56">
                  <a:solidFill>
                    <a:srgbClr val="145DA0"/>
                  </a:solidFill>
                  <a:latin typeface="Poppins"/>
                  <a:ea typeface="Poppins"/>
                  <a:cs typeface="Poppins"/>
                  <a:sym typeface="Poppins"/>
                </a:rPr>
                <a:t>Different post tiers </a:t>
              </a:r>
            </a:p>
          </p:txBody>
        </p:sp>
        <p:sp>
          <p:nvSpPr>
            <p:cNvPr id="21" name="Freeform 21"/>
            <p:cNvSpPr/>
            <p:nvPr/>
          </p:nvSpPr>
          <p:spPr>
            <a:xfrm>
              <a:off x="0" y="1618665"/>
              <a:ext cx="6857477" cy="4083487"/>
            </a:xfrm>
            <a:custGeom>
              <a:avLst/>
              <a:gdLst/>
              <a:ahLst/>
              <a:cxnLst/>
              <a:rect l="l" t="t" r="r" b="b"/>
              <a:pathLst>
                <a:path w="6857477" h="4083487">
                  <a:moveTo>
                    <a:pt x="0" y="0"/>
                  </a:moveTo>
                  <a:lnTo>
                    <a:pt x="6857477" y="0"/>
                  </a:lnTo>
                  <a:lnTo>
                    <a:pt x="6857477" y="4083487"/>
                  </a:lnTo>
                  <a:lnTo>
                    <a:pt x="0" y="4083487"/>
                  </a:lnTo>
                  <a:lnTo>
                    <a:pt x="0" y="0"/>
                  </a:lnTo>
                  <a:close/>
                </a:path>
              </a:pathLst>
            </a:custGeom>
            <a:blipFill>
              <a:blip r:embed="rId5"/>
              <a:stretch>
                <a:fillRect t="-4690"/>
              </a:stretch>
            </a:blipFill>
          </p:spPr>
        </p:sp>
        <p:sp>
          <p:nvSpPr>
            <p:cNvPr id="22" name="Freeform 22"/>
            <p:cNvSpPr/>
            <p:nvPr/>
          </p:nvSpPr>
          <p:spPr>
            <a:xfrm>
              <a:off x="7019483" y="1618665"/>
              <a:ext cx="6856693" cy="4113342"/>
            </a:xfrm>
            <a:custGeom>
              <a:avLst/>
              <a:gdLst/>
              <a:ahLst/>
              <a:cxnLst/>
              <a:rect l="l" t="t" r="r" b="b"/>
              <a:pathLst>
                <a:path w="6856693" h="4113342">
                  <a:moveTo>
                    <a:pt x="0" y="0"/>
                  </a:moveTo>
                  <a:lnTo>
                    <a:pt x="6856693" y="0"/>
                  </a:lnTo>
                  <a:lnTo>
                    <a:pt x="6856693" y="4113342"/>
                  </a:lnTo>
                  <a:lnTo>
                    <a:pt x="0" y="4113342"/>
                  </a:lnTo>
                  <a:lnTo>
                    <a:pt x="0" y="0"/>
                  </a:lnTo>
                  <a:close/>
                </a:path>
              </a:pathLst>
            </a:custGeom>
            <a:blipFill>
              <a:blip r:embed="rId6"/>
              <a:stretch>
                <a:fillRect t="-1585" b="-1585"/>
              </a:stretch>
            </a:blipFill>
          </p:spPr>
        </p:sp>
        <p:sp>
          <p:nvSpPr>
            <p:cNvPr id="23" name="TextBox 23"/>
            <p:cNvSpPr txBox="1"/>
            <p:nvPr/>
          </p:nvSpPr>
          <p:spPr>
            <a:xfrm>
              <a:off x="1607830" y="-85725"/>
              <a:ext cx="6824583" cy="728988"/>
            </a:xfrm>
            <a:prstGeom prst="rect">
              <a:avLst/>
            </a:prstGeom>
          </p:spPr>
          <p:txBody>
            <a:bodyPr lIns="0" tIns="0" rIns="0" bIns="0" rtlCol="0" anchor="t">
              <a:spAutoFit/>
            </a:bodyPr>
            <a:lstStyle/>
            <a:p>
              <a:pPr algn="l">
                <a:lnSpc>
                  <a:spcPts val="4467"/>
                </a:lnSpc>
              </a:pPr>
              <a:r>
                <a:rPr lang="en-US" sz="3190" spc="-63">
                  <a:solidFill>
                    <a:srgbClr val="145DA0"/>
                  </a:solidFill>
                  <a:latin typeface="Poppins"/>
                  <a:ea typeface="Poppins"/>
                  <a:cs typeface="Poppins"/>
                  <a:sym typeface="Poppins"/>
                </a:rPr>
                <a:t>Department wise salary </a:t>
              </a:r>
            </a:p>
          </p:txBody>
        </p:sp>
        <p:sp>
          <p:nvSpPr>
            <p:cNvPr id="24" name="Freeform 24"/>
            <p:cNvSpPr/>
            <p:nvPr/>
          </p:nvSpPr>
          <p:spPr>
            <a:xfrm>
              <a:off x="170798" y="6271445"/>
              <a:ext cx="1904152" cy="1904152"/>
            </a:xfrm>
            <a:custGeom>
              <a:avLst/>
              <a:gdLst/>
              <a:ahLst/>
              <a:cxnLst/>
              <a:rect l="l" t="t" r="r" b="b"/>
              <a:pathLst>
                <a:path w="1904152" h="1904152">
                  <a:moveTo>
                    <a:pt x="0" y="0"/>
                  </a:moveTo>
                  <a:lnTo>
                    <a:pt x="1904152" y="0"/>
                  </a:lnTo>
                  <a:lnTo>
                    <a:pt x="1904152" y="1904152"/>
                  </a:lnTo>
                  <a:lnTo>
                    <a:pt x="0" y="190415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5" name="TextBox 25"/>
            <p:cNvSpPr txBox="1"/>
            <p:nvPr/>
          </p:nvSpPr>
          <p:spPr>
            <a:xfrm>
              <a:off x="364733" y="6652865"/>
              <a:ext cx="1516283" cy="1055588"/>
            </a:xfrm>
            <a:prstGeom prst="rect">
              <a:avLst/>
            </a:prstGeom>
          </p:spPr>
          <p:txBody>
            <a:bodyPr lIns="0" tIns="0" rIns="0" bIns="0" rtlCol="0" anchor="t">
              <a:spAutoFit/>
            </a:bodyPr>
            <a:lstStyle/>
            <a:p>
              <a:pPr marL="0" lvl="0" indent="0" algn="ctr">
                <a:lnSpc>
                  <a:spcPts val="6715"/>
                </a:lnSpc>
                <a:spcBef>
                  <a:spcPct val="0"/>
                </a:spcBef>
              </a:pPr>
              <a:r>
                <a:rPr lang="en-US" sz="4797">
                  <a:solidFill>
                    <a:srgbClr val="FDFDFD"/>
                  </a:solidFill>
                  <a:latin typeface="Open Sans Extra Bold"/>
                  <a:ea typeface="Open Sans Extra Bold"/>
                  <a:cs typeface="Open Sans Extra Bold"/>
                  <a:sym typeface="Open Sans Extra Bold"/>
                </a:rPr>
                <a:t>05</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724222" y="-4507687"/>
            <a:ext cx="26486004" cy="20322055"/>
            <a:chOff x="0" y="0"/>
            <a:chExt cx="35314672" cy="27096073"/>
          </a:xfrm>
        </p:grpSpPr>
        <p:grpSp>
          <p:nvGrpSpPr>
            <p:cNvPr id="3" name="Group 3"/>
            <p:cNvGrpSpPr/>
            <p:nvPr/>
          </p:nvGrpSpPr>
          <p:grpSpPr>
            <a:xfrm>
              <a:off x="6337229" y="7318336"/>
              <a:ext cx="21054901" cy="10517171"/>
              <a:chOff x="0" y="0"/>
              <a:chExt cx="4421880" cy="2208781"/>
            </a:xfrm>
          </p:grpSpPr>
          <p:sp>
            <p:nvSpPr>
              <p:cNvPr id="4" name="Freeform 4"/>
              <p:cNvSpPr/>
              <p:nvPr/>
            </p:nvSpPr>
            <p:spPr>
              <a:xfrm>
                <a:off x="0" y="0"/>
                <a:ext cx="4421880" cy="2208781"/>
              </a:xfrm>
              <a:custGeom>
                <a:avLst/>
                <a:gdLst/>
                <a:ahLst/>
                <a:cxnLst/>
                <a:rect l="l" t="t" r="r" b="b"/>
                <a:pathLst>
                  <a:path w="4421880" h="2208781">
                    <a:moveTo>
                      <a:pt x="0" y="0"/>
                    </a:moveTo>
                    <a:lnTo>
                      <a:pt x="4421880" y="0"/>
                    </a:lnTo>
                    <a:lnTo>
                      <a:pt x="4421880" y="2208781"/>
                    </a:lnTo>
                    <a:lnTo>
                      <a:pt x="0" y="2208781"/>
                    </a:lnTo>
                    <a:close/>
                  </a:path>
                </a:pathLst>
              </a:custGeom>
              <a:solidFill>
                <a:srgbClr val="145DA0">
                  <a:alpha val="95686"/>
                </a:srgbClr>
              </a:solidFill>
              <a:ln cap="sq">
                <a:noFill/>
                <a:prstDash val="solid"/>
                <a:miter/>
              </a:ln>
            </p:spPr>
          </p:sp>
          <p:sp>
            <p:nvSpPr>
              <p:cNvPr id="5" name="TextBox 5"/>
              <p:cNvSpPr txBox="1"/>
              <p:nvPr/>
            </p:nvSpPr>
            <p:spPr>
              <a:xfrm>
                <a:off x="0" y="-38100"/>
                <a:ext cx="4421880" cy="22468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13316204" y="7765968"/>
              <a:ext cx="5911406" cy="1501964"/>
            </a:xfrm>
            <a:prstGeom prst="rect">
              <a:avLst/>
            </a:prstGeom>
          </p:spPr>
          <p:txBody>
            <a:bodyPr lIns="0" tIns="0" rIns="0" bIns="0" rtlCol="0" anchor="t">
              <a:spAutoFit/>
            </a:bodyPr>
            <a:lstStyle/>
            <a:p>
              <a:pPr marL="0" lvl="0" indent="0" algn="l">
                <a:lnSpc>
                  <a:spcPts val="9429"/>
                </a:lnSpc>
                <a:spcBef>
                  <a:spcPct val="0"/>
                </a:spcBef>
              </a:pPr>
              <a:r>
                <a:rPr lang="en-US" sz="6735">
                  <a:solidFill>
                    <a:srgbClr val="FDFDFD"/>
                  </a:solidFill>
                  <a:latin typeface="Open Sans Extra Bold"/>
                  <a:ea typeface="Open Sans Extra Bold"/>
                  <a:cs typeface="Open Sans Extra Bold"/>
                  <a:sym typeface="Open Sans Extra Bold"/>
                </a:rPr>
                <a:t>ANALYSIS </a:t>
              </a:r>
            </a:p>
          </p:txBody>
        </p:sp>
        <p:grpSp>
          <p:nvGrpSpPr>
            <p:cNvPr id="7" name="Group 7"/>
            <p:cNvGrpSpPr/>
            <p:nvPr/>
          </p:nvGrpSpPr>
          <p:grpSpPr>
            <a:xfrm>
              <a:off x="25282966" y="17064367"/>
              <a:ext cx="10031706" cy="100317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0" y="0"/>
              <a:ext cx="7899318" cy="78993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3" name="TextBox 13"/>
            <p:cNvSpPr txBox="1"/>
            <p:nvPr/>
          </p:nvSpPr>
          <p:spPr>
            <a:xfrm>
              <a:off x="6972970" y="9199861"/>
              <a:ext cx="19783419" cy="7864506"/>
            </a:xfrm>
            <a:prstGeom prst="rect">
              <a:avLst/>
            </a:prstGeom>
          </p:spPr>
          <p:txBody>
            <a:bodyPr lIns="0" tIns="0" rIns="0" bIns="0" rtlCol="0" anchor="t">
              <a:spAutoFit/>
            </a:bodyPr>
            <a:lstStyle/>
            <a:p>
              <a:pPr marL="728465" lvl="1" indent="-364232" algn="just">
                <a:lnSpc>
                  <a:spcPts val="4723"/>
                </a:lnSpc>
                <a:buFont typeface="Arial"/>
                <a:buChar char="•"/>
              </a:pPr>
              <a:r>
                <a:rPr lang="en-US" sz="3374" spc="-67">
                  <a:solidFill>
                    <a:srgbClr val="FDFDFD"/>
                  </a:solidFill>
                  <a:latin typeface="Poppins"/>
                  <a:ea typeface="Poppins"/>
                  <a:cs typeface="Poppins"/>
                  <a:sym typeface="Poppins"/>
                </a:rPr>
                <a:t>39.5% of members hired were females and 54.6% were males. And the remaining either didn't want to say or did not mention their gender</a:t>
              </a:r>
            </a:p>
            <a:p>
              <a:pPr marL="728465" lvl="1" indent="-364232" algn="just">
                <a:lnSpc>
                  <a:spcPts val="4723"/>
                </a:lnSpc>
                <a:buFont typeface="Arial"/>
                <a:buChar char="•"/>
              </a:pPr>
              <a:r>
                <a:rPr lang="en-US" sz="3374" spc="-67">
                  <a:solidFill>
                    <a:srgbClr val="FDFDFD"/>
                  </a:solidFill>
                  <a:latin typeface="Poppins"/>
                  <a:ea typeface="Poppins"/>
                  <a:cs typeface="Poppins"/>
                  <a:sym typeface="Poppins"/>
                </a:rPr>
                <a:t>Average salary offered is. 49,983 .03</a:t>
              </a:r>
            </a:p>
            <a:p>
              <a:pPr marL="728465" lvl="1" indent="-364232" algn="just">
                <a:lnSpc>
                  <a:spcPts val="4723"/>
                </a:lnSpc>
                <a:buFont typeface="Arial"/>
                <a:buChar char="•"/>
              </a:pPr>
              <a:r>
                <a:rPr lang="en-US" sz="3374" spc="-67">
                  <a:solidFill>
                    <a:srgbClr val="FDFDFD"/>
                  </a:solidFill>
                  <a:latin typeface="Poppins"/>
                  <a:ea typeface="Poppins"/>
                  <a:cs typeface="Poppins"/>
                  <a:sym typeface="Poppins"/>
                </a:rPr>
                <a:t> The lowest salary offered is rupees 100 and the highest salary offered is 4,00,000. Within 1,00,000 if we see for L of 10,000 there are about 6 February to 790 offers made in each class interval.Operations department and Service Department. Have the most number of applicants and hires.</a:t>
              </a:r>
            </a:p>
            <a:p>
              <a:pPr marL="728465" lvl="1" indent="-364232" algn="just">
                <a:lnSpc>
                  <a:spcPts val="4723"/>
                </a:lnSpc>
                <a:buFont typeface="Arial"/>
                <a:buChar char="•"/>
              </a:pPr>
              <a:r>
                <a:rPr lang="en-US" sz="3374" spc="-67">
                  <a:solidFill>
                    <a:srgbClr val="FDFDFD"/>
                  </a:solidFill>
                  <a:latin typeface="Poppins"/>
                  <a:ea typeface="Poppins"/>
                  <a:cs typeface="Poppins"/>
                  <a:sym typeface="Poppins"/>
                </a:rPr>
                <a:t> Applicants and hires are the highest for the posts C 9 and C5.</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397604" y="2071462"/>
            <a:ext cx="13798703" cy="5884333"/>
            <a:chOff x="0" y="0"/>
            <a:chExt cx="3634226" cy="1549783"/>
          </a:xfrm>
        </p:grpSpPr>
        <p:sp>
          <p:nvSpPr>
            <p:cNvPr id="4" name="Freeform 4"/>
            <p:cNvSpPr/>
            <p:nvPr/>
          </p:nvSpPr>
          <p:spPr>
            <a:xfrm>
              <a:off x="0" y="0"/>
              <a:ext cx="3634227" cy="1549783"/>
            </a:xfrm>
            <a:custGeom>
              <a:avLst/>
              <a:gdLst/>
              <a:ahLst/>
              <a:cxnLst/>
              <a:rect l="l" t="t" r="r" b="b"/>
              <a:pathLst>
                <a:path w="3634227" h="1549783">
                  <a:moveTo>
                    <a:pt x="0" y="0"/>
                  </a:moveTo>
                  <a:lnTo>
                    <a:pt x="3634227" y="0"/>
                  </a:lnTo>
                  <a:lnTo>
                    <a:pt x="3634227" y="1549783"/>
                  </a:lnTo>
                  <a:lnTo>
                    <a:pt x="0" y="1549783"/>
                  </a:lnTo>
                  <a:close/>
                </a:path>
              </a:pathLst>
            </a:custGeom>
            <a:solidFill>
              <a:srgbClr val="145DA0">
                <a:alpha val="77647"/>
              </a:srgbClr>
            </a:solidFill>
            <a:ln w="38100" cap="sq">
              <a:solidFill>
                <a:srgbClr val="FFFFFF">
                  <a:alpha val="77647"/>
                </a:srgbClr>
              </a:solidFill>
              <a:prstDash val="solid"/>
              <a:miter/>
            </a:ln>
          </p:spPr>
        </p:sp>
        <p:sp>
          <p:nvSpPr>
            <p:cNvPr id="5" name="TextBox 5"/>
            <p:cNvSpPr txBox="1"/>
            <p:nvPr/>
          </p:nvSpPr>
          <p:spPr>
            <a:xfrm>
              <a:off x="0" y="-38100"/>
              <a:ext cx="3634226" cy="158788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485731" y="2124724"/>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CONCLUSION</a:t>
            </a:r>
          </a:p>
        </p:txBody>
      </p:sp>
      <p:sp>
        <p:nvSpPr>
          <p:cNvPr id="7" name="TextBox 7"/>
          <p:cNvSpPr txBox="1"/>
          <p:nvPr/>
        </p:nvSpPr>
        <p:spPr>
          <a:xfrm>
            <a:off x="2847049" y="4302577"/>
            <a:ext cx="12644720" cy="3330354"/>
          </a:xfrm>
          <a:prstGeom prst="rect">
            <a:avLst/>
          </a:prstGeom>
        </p:spPr>
        <p:txBody>
          <a:bodyPr lIns="0" tIns="0" rIns="0" bIns="0" rtlCol="0" anchor="t">
            <a:spAutoFit/>
          </a:bodyPr>
          <a:lstStyle/>
          <a:p>
            <a:pPr marL="0" lvl="0" indent="0" algn="just">
              <a:lnSpc>
                <a:spcPts val="4387"/>
              </a:lnSpc>
              <a:spcBef>
                <a:spcPct val="0"/>
              </a:spcBef>
            </a:pPr>
            <a:r>
              <a:rPr lang="en-US" sz="3133" spc="-62">
                <a:solidFill>
                  <a:srgbClr val="FFFFFF"/>
                </a:solidFill>
                <a:latin typeface="Poppins"/>
                <a:ea typeface="Poppins"/>
                <a:cs typeface="Poppins"/>
                <a:sym typeface="Poppins"/>
              </a:rPr>
              <a:t>From this project, I have been able to understand the hiring trends like gender ratio and offered salary distribution. I was able to understand and visualise the department wise and post wise data summary. On the technical aspect, I used various formula and functions and experienced how powerful pivot table and charts are to summarise and visualise data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68444" b="-68444"/>
            </a:stretch>
          </a:blipFill>
        </p:spPr>
      </p:sp>
      <p:grpSp>
        <p:nvGrpSpPr>
          <p:cNvPr id="3" name="Group 3"/>
          <p:cNvGrpSpPr/>
          <p:nvPr/>
        </p:nvGrpSpPr>
        <p:grpSpPr>
          <a:xfrm>
            <a:off x="-309063" y="9741683"/>
            <a:ext cx="19281856" cy="545317"/>
            <a:chOff x="0" y="0"/>
            <a:chExt cx="5078349" cy="143623"/>
          </a:xfrm>
        </p:grpSpPr>
        <p:sp>
          <p:nvSpPr>
            <p:cNvPr id="4" name="Freeform 4"/>
            <p:cNvSpPr/>
            <p:nvPr/>
          </p:nvSpPr>
          <p:spPr>
            <a:xfrm>
              <a:off x="0" y="0"/>
              <a:ext cx="5078349" cy="143623"/>
            </a:xfrm>
            <a:custGeom>
              <a:avLst/>
              <a:gdLst/>
              <a:ahLst/>
              <a:cxnLst/>
              <a:rect l="l" t="t" r="r" b="b"/>
              <a:pathLst>
                <a:path w="5078349" h="143623">
                  <a:moveTo>
                    <a:pt x="0" y="0"/>
                  </a:moveTo>
                  <a:lnTo>
                    <a:pt x="5078349" y="0"/>
                  </a:lnTo>
                  <a:lnTo>
                    <a:pt x="5078349" y="143623"/>
                  </a:lnTo>
                  <a:lnTo>
                    <a:pt x="0" y="143623"/>
                  </a:lnTo>
                  <a:close/>
                </a:path>
              </a:pathLst>
            </a:custGeom>
            <a:solidFill>
              <a:srgbClr val="145DA0"/>
            </a:solidFill>
            <a:ln cap="sq">
              <a:noFill/>
              <a:prstDash val="solid"/>
              <a:miter/>
            </a:ln>
          </p:spPr>
        </p:sp>
        <p:sp>
          <p:nvSpPr>
            <p:cNvPr id="5" name="TextBox 5"/>
            <p:cNvSpPr txBox="1"/>
            <p:nvPr/>
          </p:nvSpPr>
          <p:spPr>
            <a:xfrm>
              <a:off x="0" y="-38100"/>
              <a:ext cx="5078349" cy="18172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101159" y="3008268"/>
            <a:ext cx="12085682" cy="5105887"/>
            <a:chOff x="0" y="0"/>
            <a:chExt cx="3183060" cy="1344760"/>
          </a:xfrm>
        </p:grpSpPr>
        <p:sp>
          <p:nvSpPr>
            <p:cNvPr id="7" name="Freeform 7"/>
            <p:cNvSpPr/>
            <p:nvPr/>
          </p:nvSpPr>
          <p:spPr>
            <a:xfrm>
              <a:off x="0" y="0"/>
              <a:ext cx="3183060" cy="1344760"/>
            </a:xfrm>
            <a:custGeom>
              <a:avLst/>
              <a:gdLst/>
              <a:ahLst/>
              <a:cxnLst/>
              <a:rect l="l" t="t" r="r" b="b"/>
              <a:pathLst>
                <a:path w="3183060" h="1344760">
                  <a:moveTo>
                    <a:pt x="0" y="0"/>
                  </a:moveTo>
                  <a:lnTo>
                    <a:pt x="3183060" y="0"/>
                  </a:lnTo>
                  <a:lnTo>
                    <a:pt x="3183060" y="1344760"/>
                  </a:lnTo>
                  <a:lnTo>
                    <a:pt x="0" y="1344760"/>
                  </a:lnTo>
                  <a:close/>
                </a:path>
              </a:pathLst>
            </a:custGeom>
            <a:solidFill>
              <a:srgbClr val="145DA0"/>
            </a:solidFill>
            <a:ln cap="sq">
              <a:noFill/>
              <a:prstDash val="solid"/>
              <a:miter/>
            </a:ln>
          </p:spPr>
        </p:sp>
        <p:sp>
          <p:nvSpPr>
            <p:cNvPr id="8" name="TextBox 8"/>
            <p:cNvSpPr txBox="1"/>
            <p:nvPr/>
          </p:nvSpPr>
          <p:spPr>
            <a:xfrm>
              <a:off x="0" y="-38100"/>
              <a:ext cx="3183060"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367558" y="3257435"/>
            <a:ext cx="11552885" cy="994302"/>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IMDB MOVIE ANALYSIS</a:t>
            </a:r>
          </a:p>
        </p:txBody>
      </p:sp>
      <p:sp>
        <p:nvSpPr>
          <p:cNvPr id="10" name="TextBox 10"/>
          <p:cNvSpPr txBox="1"/>
          <p:nvPr/>
        </p:nvSpPr>
        <p:spPr>
          <a:xfrm>
            <a:off x="3687525" y="4356192"/>
            <a:ext cx="10947821" cy="3388390"/>
          </a:xfrm>
          <a:prstGeom prst="rect">
            <a:avLst/>
          </a:prstGeom>
        </p:spPr>
        <p:txBody>
          <a:bodyPr lIns="0" tIns="0" rIns="0" bIns="0" rtlCol="0" anchor="t">
            <a:spAutoFit/>
          </a:bodyPr>
          <a:lstStyle/>
          <a:p>
            <a:pPr algn="just">
              <a:lnSpc>
                <a:spcPts val="5388"/>
              </a:lnSpc>
            </a:pPr>
            <a:r>
              <a:rPr lang="en-US" sz="3848" spc="-76">
                <a:solidFill>
                  <a:srgbClr val="FDFDFD"/>
                </a:solidFill>
                <a:latin typeface="Poppins"/>
                <a:ea typeface="Poppins"/>
                <a:cs typeface="Poppins"/>
                <a:sym typeface="Poppins"/>
              </a:rPr>
              <a:t>From this project, the dataset with various different columns was provided. </a:t>
            </a:r>
          </a:p>
          <a:p>
            <a:pPr algn="just">
              <a:lnSpc>
                <a:spcPts val="5388"/>
              </a:lnSpc>
              <a:spcBef>
                <a:spcPct val="0"/>
              </a:spcBef>
            </a:pPr>
            <a:r>
              <a:rPr lang="en-US" sz="3848" spc="-76">
                <a:solidFill>
                  <a:srgbClr val="FDFDFD"/>
                </a:solidFill>
                <a:latin typeface="Poppins"/>
                <a:ea typeface="Poppins"/>
                <a:cs typeface="Poppins"/>
                <a:sym typeface="Poppins"/>
              </a:rPr>
              <a:t>We will be performing data analysis on the dataset to gain various insights about the IMDB movies.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6777713" y="6082820"/>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7489841" y="1135067"/>
            <a:ext cx="10421639" cy="9040781"/>
            <a:chOff x="0" y="0"/>
            <a:chExt cx="13895519" cy="12054374"/>
          </a:xfrm>
        </p:grpSpPr>
        <p:sp>
          <p:nvSpPr>
            <p:cNvPr id="18" name="Freeform 18"/>
            <p:cNvSpPr/>
            <p:nvPr/>
          </p:nvSpPr>
          <p:spPr>
            <a:xfrm>
              <a:off x="0" y="5855087"/>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93411" y="6244770"/>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20" name="Freeform 20"/>
            <p:cNvSpPr/>
            <p:nvPr/>
          </p:nvSpPr>
          <p:spPr>
            <a:xfrm>
              <a:off x="2864208" y="717326"/>
              <a:ext cx="8934019" cy="5398428"/>
            </a:xfrm>
            <a:custGeom>
              <a:avLst/>
              <a:gdLst/>
              <a:ahLst/>
              <a:cxnLst/>
              <a:rect l="l" t="t" r="r" b="b"/>
              <a:pathLst>
                <a:path w="8934019" h="5398428">
                  <a:moveTo>
                    <a:pt x="0" y="0"/>
                  </a:moveTo>
                  <a:lnTo>
                    <a:pt x="8934018" y="0"/>
                  </a:lnTo>
                  <a:lnTo>
                    <a:pt x="8934018" y="5398428"/>
                  </a:lnTo>
                  <a:lnTo>
                    <a:pt x="0" y="5398428"/>
                  </a:lnTo>
                  <a:lnTo>
                    <a:pt x="0" y="0"/>
                  </a:lnTo>
                  <a:close/>
                </a:path>
              </a:pathLst>
            </a:custGeom>
            <a:blipFill>
              <a:blip r:embed="rId4"/>
              <a:stretch>
                <a:fillRect/>
              </a:stretch>
            </a:blipFill>
          </p:spPr>
        </p:sp>
        <p:sp>
          <p:nvSpPr>
            <p:cNvPr id="21" name="Freeform 21"/>
            <p:cNvSpPr/>
            <p:nvPr/>
          </p:nvSpPr>
          <p:spPr>
            <a:xfrm>
              <a:off x="2864208" y="7294859"/>
              <a:ext cx="7566365" cy="4759515"/>
            </a:xfrm>
            <a:custGeom>
              <a:avLst/>
              <a:gdLst/>
              <a:ahLst/>
              <a:cxnLst/>
              <a:rect l="l" t="t" r="r" b="b"/>
              <a:pathLst>
                <a:path w="7566365" h="4759515">
                  <a:moveTo>
                    <a:pt x="0" y="0"/>
                  </a:moveTo>
                  <a:lnTo>
                    <a:pt x="7566365" y="0"/>
                  </a:lnTo>
                  <a:lnTo>
                    <a:pt x="7566365" y="4759515"/>
                  </a:lnTo>
                  <a:lnTo>
                    <a:pt x="0" y="4759515"/>
                  </a:lnTo>
                  <a:lnTo>
                    <a:pt x="0" y="0"/>
                  </a:lnTo>
                  <a:close/>
                </a:path>
              </a:pathLst>
            </a:custGeom>
            <a:blipFill>
              <a:blip r:embed="rId5"/>
              <a:stretch>
                <a:fillRect t="-357" b="-357"/>
              </a:stretch>
            </a:blipFill>
          </p:spPr>
        </p:sp>
        <p:sp>
          <p:nvSpPr>
            <p:cNvPr id="22" name="TextBox 22"/>
            <p:cNvSpPr txBox="1"/>
            <p:nvPr/>
          </p:nvSpPr>
          <p:spPr>
            <a:xfrm>
              <a:off x="1419404" y="-57150"/>
              <a:ext cx="12199018" cy="45813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The top seven most common genres are :-</a:t>
              </a:r>
            </a:p>
          </p:txBody>
        </p:sp>
        <p:sp>
          <p:nvSpPr>
            <p:cNvPr id="23" name="TextBox 23"/>
            <p:cNvSpPr txBox="1"/>
            <p:nvPr/>
          </p:nvSpPr>
          <p:spPr>
            <a:xfrm>
              <a:off x="2205545" y="6498607"/>
              <a:ext cx="11689973" cy="478752"/>
            </a:xfrm>
            <a:prstGeom prst="rect">
              <a:avLst/>
            </a:prstGeom>
          </p:spPr>
          <p:txBody>
            <a:bodyPr lIns="0" tIns="0" rIns="0" bIns="0" rtlCol="0" anchor="t">
              <a:spAutoFit/>
            </a:bodyPr>
            <a:lstStyle/>
            <a:p>
              <a:pPr algn="l">
                <a:lnSpc>
                  <a:spcPts val="2915"/>
                </a:lnSpc>
              </a:pPr>
              <a:r>
                <a:rPr lang="en-US" sz="2082" spc="-41">
                  <a:solidFill>
                    <a:srgbClr val="145DA0"/>
                  </a:solidFill>
                  <a:latin typeface="Poppins"/>
                  <a:ea typeface="Poppins"/>
                  <a:cs typeface="Poppins"/>
                  <a:sym typeface="Poppins"/>
                </a:rPr>
                <a:t>Movie duration and it’s impact on the IMDB score. </a:t>
              </a:r>
            </a:p>
          </p:txBody>
        </p:sp>
      </p:grpSp>
      <p:sp>
        <p:nvSpPr>
          <p:cNvPr id="24" name="TextBox 24"/>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632655" y="422940"/>
            <a:ext cx="11444138" cy="9714986"/>
            <a:chOff x="0" y="0"/>
            <a:chExt cx="15258850" cy="12953315"/>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1" name="Freeform 11"/>
            <p:cNvSpPr/>
            <p:nvPr/>
          </p:nvSpPr>
          <p:spPr>
            <a:xfrm>
              <a:off x="1161454" y="6527392"/>
              <a:ext cx="1899008" cy="1899008"/>
            </a:xfrm>
            <a:custGeom>
              <a:avLst/>
              <a:gdLst/>
              <a:ahLst/>
              <a:cxnLst/>
              <a:rect l="l" t="t" r="r" b="b"/>
              <a:pathLst>
                <a:path w="1899008" h="1899008">
                  <a:moveTo>
                    <a:pt x="0" y="0"/>
                  </a:moveTo>
                  <a:lnTo>
                    <a:pt x="1899007" y="0"/>
                  </a:lnTo>
                  <a:lnTo>
                    <a:pt x="1899007" y="1899007"/>
                  </a:lnTo>
                  <a:lnTo>
                    <a:pt x="0" y="18990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354864" y="6917074"/>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id="13" name="Freeform 13"/>
            <p:cNvSpPr/>
            <p:nvPr/>
          </p:nvSpPr>
          <p:spPr>
            <a:xfrm>
              <a:off x="3348460" y="1198575"/>
              <a:ext cx="8455925" cy="5055564"/>
            </a:xfrm>
            <a:custGeom>
              <a:avLst/>
              <a:gdLst/>
              <a:ahLst/>
              <a:cxnLst/>
              <a:rect l="l" t="t" r="r" b="b"/>
              <a:pathLst>
                <a:path w="8455925" h="5055564">
                  <a:moveTo>
                    <a:pt x="0" y="0"/>
                  </a:moveTo>
                  <a:lnTo>
                    <a:pt x="8455925" y="0"/>
                  </a:lnTo>
                  <a:lnTo>
                    <a:pt x="8455925" y="5055564"/>
                  </a:lnTo>
                  <a:lnTo>
                    <a:pt x="0" y="5055564"/>
                  </a:lnTo>
                  <a:lnTo>
                    <a:pt x="0" y="0"/>
                  </a:lnTo>
                  <a:close/>
                </a:path>
              </a:pathLst>
            </a:custGeom>
            <a:blipFill>
              <a:blip r:embed="rId4"/>
              <a:stretch>
                <a:fillRect l="-100000"/>
              </a:stretch>
            </a:blipFill>
          </p:spPr>
        </p:sp>
        <p:sp>
          <p:nvSpPr>
            <p:cNvPr id="14" name="Freeform 14"/>
            <p:cNvSpPr/>
            <p:nvPr/>
          </p:nvSpPr>
          <p:spPr>
            <a:xfrm>
              <a:off x="3698888" y="8017538"/>
              <a:ext cx="8754509" cy="4935777"/>
            </a:xfrm>
            <a:custGeom>
              <a:avLst/>
              <a:gdLst/>
              <a:ahLst/>
              <a:cxnLst/>
              <a:rect l="l" t="t" r="r" b="b"/>
              <a:pathLst>
                <a:path w="8754509" h="4935777">
                  <a:moveTo>
                    <a:pt x="0" y="0"/>
                  </a:moveTo>
                  <a:lnTo>
                    <a:pt x="8754510" y="0"/>
                  </a:lnTo>
                  <a:lnTo>
                    <a:pt x="8754510" y="4935777"/>
                  </a:lnTo>
                  <a:lnTo>
                    <a:pt x="0" y="4935777"/>
                  </a:lnTo>
                  <a:lnTo>
                    <a:pt x="0" y="0"/>
                  </a:lnTo>
                  <a:close/>
                </a:path>
              </a:pathLst>
            </a:custGeom>
            <a:blipFill>
              <a:blip r:embed="rId5"/>
              <a:stretch>
                <a:fillRect/>
              </a:stretch>
            </a:blipFill>
          </p:spPr>
        </p:sp>
        <p:sp>
          <p:nvSpPr>
            <p:cNvPr id="15" name="TextBox 15"/>
            <p:cNvSpPr txBox="1"/>
            <p:nvPr/>
          </p:nvSpPr>
          <p:spPr>
            <a:xfrm>
              <a:off x="2178408" y="491373"/>
              <a:ext cx="11795471" cy="45813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Most commonly used languages and it’s impact on the IMDB score. </a:t>
              </a:r>
            </a:p>
          </p:txBody>
        </p:sp>
        <p:sp>
          <p:nvSpPr>
            <p:cNvPr id="16" name="TextBox 16"/>
            <p:cNvSpPr txBox="1"/>
            <p:nvPr/>
          </p:nvSpPr>
          <p:spPr>
            <a:xfrm>
              <a:off x="3348460" y="6802186"/>
              <a:ext cx="11910391" cy="961352"/>
            </a:xfrm>
            <a:prstGeom prst="rect">
              <a:avLst/>
            </a:prstGeom>
          </p:spPr>
          <p:txBody>
            <a:bodyPr lIns="0" tIns="0" rIns="0" bIns="0" rtlCol="0" anchor="t">
              <a:spAutoFit/>
            </a:bodyPr>
            <a:lstStyle/>
            <a:p>
              <a:pPr algn="just">
                <a:lnSpc>
                  <a:spcPts val="2915"/>
                </a:lnSpc>
              </a:pPr>
              <a:r>
                <a:rPr lang="en-US" sz="2082" spc="-41">
                  <a:solidFill>
                    <a:srgbClr val="145DA0"/>
                  </a:solidFill>
                  <a:latin typeface="Poppins"/>
                  <a:ea typeface="Poppins"/>
                  <a:cs typeface="Poppins"/>
                  <a:sym typeface="Poppins"/>
                </a:rPr>
                <a:t>Top directors on the basis of IMDB score and their contribuation for success of the movie. </a:t>
              </a:r>
            </a:p>
          </p:txBody>
        </p:sp>
      </p:grpSp>
      <p:grpSp>
        <p:nvGrpSpPr>
          <p:cNvPr id="17" name="Group 17"/>
          <p:cNvGrpSpPr/>
          <p:nvPr/>
        </p:nvGrpSpPr>
        <p:grpSpPr>
          <a:xfrm>
            <a:off x="5864877" y="948264"/>
            <a:ext cx="373607" cy="37360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6911063" y="5723286"/>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3" name="TextBox 23"/>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362101" y="-161925"/>
            <a:ext cx="7471695" cy="1390223"/>
          </a:xfrm>
          <a:prstGeom prst="rect">
            <a:avLst/>
          </a:prstGeom>
        </p:spPr>
        <p:txBody>
          <a:bodyPr lIns="0" tIns="0" rIns="0" bIns="0" rtlCol="0" anchor="t">
            <a:spAutoFit/>
          </a:bodyPr>
          <a:lstStyle/>
          <a:p>
            <a:pPr algn="l">
              <a:lnSpc>
                <a:spcPts val="11327"/>
              </a:lnSpc>
              <a:spcBef>
                <a:spcPct val="0"/>
              </a:spcBef>
            </a:pPr>
            <a:r>
              <a:rPr lang="en-US" sz="809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2183170"/>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2"/>
            <a:stretch>
              <a:fillRect l="-2387" r="-2387"/>
            </a:stretch>
          </a:blipFill>
        </p:spPr>
      </p:sp>
      <p:grpSp>
        <p:nvGrpSpPr>
          <p:cNvPr id="10" name="Group 10"/>
          <p:cNvGrpSpPr/>
          <p:nvPr/>
        </p:nvGrpSpPr>
        <p:grpSpPr>
          <a:xfrm>
            <a:off x="1028700" y="1552361"/>
            <a:ext cx="8875901" cy="8287393"/>
            <a:chOff x="0" y="0"/>
            <a:chExt cx="11834535" cy="11049857"/>
          </a:xfrm>
        </p:grpSpPr>
        <p:sp>
          <p:nvSpPr>
            <p:cNvPr id="11" name="Freeform 11"/>
            <p:cNvSpPr/>
            <p:nvPr/>
          </p:nvSpPr>
          <p:spPr>
            <a:xfrm rot="5400000">
              <a:off x="-16330" y="48742"/>
              <a:ext cx="864785" cy="767300"/>
            </a:xfrm>
            <a:custGeom>
              <a:avLst/>
              <a:gdLst/>
              <a:ahLst/>
              <a:cxnLst/>
              <a:rect l="l" t="t" r="r" b="b"/>
              <a:pathLst>
                <a:path w="864785" h="767300">
                  <a:moveTo>
                    <a:pt x="0" y="0"/>
                  </a:moveTo>
                  <a:lnTo>
                    <a:pt x="864785" y="0"/>
                  </a:lnTo>
                  <a:lnTo>
                    <a:pt x="864785" y="767301"/>
                  </a:lnTo>
                  <a:lnTo>
                    <a:pt x="0" y="767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0832590" y="-95250"/>
              <a:ext cx="930688" cy="704123"/>
            </a:xfrm>
            <a:prstGeom prst="rect">
              <a:avLst/>
            </a:prstGeom>
          </p:spPr>
          <p:txBody>
            <a:bodyPr lIns="0" tIns="0" rIns="0" bIns="0" rtlCol="0" anchor="t">
              <a:spAutoFit/>
            </a:bodyPr>
            <a:lstStyle/>
            <a:p>
              <a:pPr algn="r">
                <a:lnSpc>
                  <a:spcPts val="4219"/>
                </a:lnSpc>
                <a:spcBef>
                  <a:spcPct val="0"/>
                </a:spcBef>
              </a:pPr>
              <a:r>
                <a:rPr lang="en-US" sz="3014" spc="-60">
                  <a:solidFill>
                    <a:srgbClr val="051D40"/>
                  </a:solidFill>
                  <a:latin typeface="Poppins"/>
                  <a:ea typeface="Poppins"/>
                  <a:cs typeface="Poppins"/>
                  <a:sym typeface="Poppins"/>
                </a:rPr>
                <a:t>01</a:t>
              </a:r>
            </a:p>
          </p:txBody>
        </p:sp>
        <p:sp>
          <p:nvSpPr>
            <p:cNvPr id="13" name="TextBox 13"/>
            <p:cNvSpPr txBox="1"/>
            <p:nvPr/>
          </p:nvSpPr>
          <p:spPr>
            <a:xfrm>
              <a:off x="1235702" y="1449789"/>
              <a:ext cx="6499021" cy="704123"/>
            </a:xfrm>
            <a:prstGeom prst="rect">
              <a:avLst/>
            </a:prstGeom>
          </p:spPr>
          <p:txBody>
            <a:bodyPr lIns="0" tIns="0" rIns="0" bIns="0" rtlCol="0" anchor="t">
              <a:spAutoFit/>
            </a:bodyPr>
            <a:lstStyle/>
            <a:p>
              <a:pPr algn="l">
                <a:lnSpc>
                  <a:spcPts val="4219"/>
                </a:lnSpc>
                <a:spcBef>
                  <a:spcPct val="0"/>
                </a:spcBef>
              </a:pPr>
              <a:r>
                <a:rPr lang="en-US" sz="3014" spc="-60">
                  <a:solidFill>
                    <a:srgbClr val="051D40"/>
                  </a:solidFill>
                  <a:latin typeface="Poppins"/>
                  <a:ea typeface="Poppins"/>
                  <a:cs typeface="Poppins"/>
                  <a:sym typeface="Poppins"/>
                </a:rPr>
                <a:t>Instagram User Analytics</a:t>
              </a:r>
            </a:p>
          </p:txBody>
        </p:sp>
        <p:sp>
          <p:nvSpPr>
            <p:cNvPr id="14" name="TextBox 14"/>
            <p:cNvSpPr txBox="1"/>
            <p:nvPr/>
          </p:nvSpPr>
          <p:spPr>
            <a:xfrm>
              <a:off x="10832590" y="1359760"/>
              <a:ext cx="930688" cy="704123"/>
            </a:xfrm>
            <a:prstGeom prst="rect">
              <a:avLst/>
            </a:prstGeom>
          </p:spPr>
          <p:txBody>
            <a:bodyPr lIns="0" tIns="0" rIns="0" bIns="0" rtlCol="0" anchor="t">
              <a:spAutoFit/>
            </a:bodyPr>
            <a:lstStyle/>
            <a:p>
              <a:pPr algn="r">
                <a:lnSpc>
                  <a:spcPts val="4219"/>
                </a:lnSpc>
                <a:spcBef>
                  <a:spcPct val="0"/>
                </a:spcBef>
              </a:pPr>
              <a:r>
                <a:rPr lang="en-US" sz="3014" spc="-60">
                  <a:solidFill>
                    <a:srgbClr val="051D40"/>
                  </a:solidFill>
                  <a:latin typeface="Poppins"/>
                  <a:ea typeface="Poppins"/>
                  <a:cs typeface="Poppins"/>
                  <a:sym typeface="Poppins"/>
                </a:rPr>
                <a:t>02</a:t>
              </a:r>
            </a:p>
          </p:txBody>
        </p:sp>
        <p:sp>
          <p:nvSpPr>
            <p:cNvPr id="15" name="TextBox 15"/>
            <p:cNvSpPr txBox="1"/>
            <p:nvPr/>
          </p:nvSpPr>
          <p:spPr>
            <a:xfrm>
              <a:off x="10832590" y="2814771"/>
              <a:ext cx="930688" cy="704123"/>
            </a:xfrm>
            <a:prstGeom prst="rect">
              <a:avLst/>
            </a:prstGeom>
          </p:spPr>
          <p:txBody>
            <a:bodyPr lIns="0" tIns="0" rIns="0" bIns="0" rtlCol="0" anchor="t">
              <a:spAutoFit/>
            </a:bodyPr>
            <a:lstStyle/>
            <a:p>
              <a:pPr algn="r">
                <a:lnSpc>
                  <a:spcPts val="4219"/>
                </a:lnSpc>
                <a:spcBef>
                  <a:spcPct val="0"/>
                </a:spcBef>
              </a:pPr>
              <a:r>
                <a:rPr lang="en-US" sz="3014" spc="-60">
                  <a:solidFill>
                    <a:srgbClr val="051D40"/>
                  </a:solidFill>
                  <a:latin typeface="Poppins"/>
                  <a:ea typeface="Poppins"/>
                  <a:cs typeface="Poppins"/>
                  <a:sym typeface="Poppins"/>
                </a:rPr>
                <a:t>03</a:t>
              </a:r>
            </a:p>
          </p:txBody>
        </p:sp>
        <p:sp>
          <p:nvSpPr>
            <p:cNvPr id="16" name="TextBox 16"/>
            <p:cNvSpPr txBox="1"/>
            <p:nvPr/>
          </p:nvSpPr>
          <p:spPr>
            <a:xfrm>
              <a:off x="10832590" y="4317661"/>
              <a:ext cx="930688" cy="704123"/>
            </a:xfrm>
            <a:prstGeom prst="rect">
              <a:avLst/>
            </a:prstGeom>
          </p:spPr>
          <p:txBody>
            <a:bodyPr lIns="0" tIns="0" rIns="0" bIns="0" rtlCol="0" anchor="t">
              <a:spAutoFit/>
            </a:bodyPr>
            <a:lstStyle/>
            <a:p>
              <a:pPr algn="r">
                <a:lnSpc>
                  <a:spcPts val="4219"/>
                </a:lnSpc>
                <a:spcBef>
                  <a:spcPct val="0"/>
                </a:spcBef>
              </a:pPr>
              <a:r>
                <a:rPr lang="en-US" sz="3014" spc="-60">
                  <a:solidFill>
                    <a:srgbClr val="051D40"/>
                  </a:solidFill>
                  <a:latin typeface="Poppins"/>
                  <a:ea typeface="Poppins"/>
                  <a:cs typeface="Poppins"/>
                  <a:sym typeface="Poppins"/>
                </a:rPr>
                <a:t>04</a:t>
              </a:r>
            </a:p>
          </p:txBody>
        </p:sp>
        <p:sp>
          <p:nvSpPr>
            <p:cNvPr id="17" name="TextBox 17"/>
            <p:cNvSpPr txBox="1"/>
            <p:nvPr/>
          </p:nvSpPr>
          <p:spPr>
            <a:xfrm>
              <a:off x="10903847" y="5852747"/>
              <a:ext cx="930688" cy="704123"/>
            </a:xfrm>
            <a:prstGeom prst="rect">
              <a:avLst/>
            </a:prstGeom>
          </p:spPr>
          <p:txBody>
            <a:bodyPr lIns="0" tIns="0" rIns="0" bIns="0" rtlCol="0" anchor="t">
              <a:spAutoFit/>
            </a:bodyPr>
            <a:lstStyle/>
            <a:p>
              <a:pPr algn="r">
                <a:lnSpc>
                  <a:spcPts val="4219"/>
                </a:lnSpc>
                <a:spcBef>
                  <a:spcPct val="0"/>
                </a:spcBef>
              </a:pPr>
              <a:r>
                <a:rPr lang="en-US" sz="3014" spc="-60">
                  <a:solidFill>
                    <a:srgbClr val="051D40"/>
                  </a:solidFill>
                  <a:latin typeface="Poppins"/>
                  <a:ea typeface="Poppins"/>
                  <a:cs typeface="Poppins"/>
                  <a:sym typeface="Poppins"/>
                </a:rPr>
                <a:t>05</a:t>
              </a:r>
            </a:p>
          </p:txBody>
        </p:sp>
        <p:sp>
          <p:nvSpPr>
            <p:cNvPr id="18" name="TextBox 18"/>
            <p:cNvSpPr txBox="1"/>
            <p:nvPr/>
          </p:nvSpPr>
          <p:spPr>
            <a:xfrm>
              <a:off x="10903847" y="7307757"/>
              <a:ext cx="930688" cy="704123"/>
            </a:xfrm>
            <a:prstGeom prst="rect">
              <a:avLst/>
            </a:prstGeom>
          </p:spPr>
          <p:txBody>
            <a:bodyPr lIns="0" tIns="0" rIns="0" bIns="0" rtlCol="0" anchor="t">
              <a:spAutoFit/>
            </a:bodyPr>
            <a:lstStyle/>
            <a:p>
              <a:pPr algn="r">
                <a:lnSpc>
                  <a:spcPts val="4219"/>
                </a:lnSpc>
                <a:spcBef>
                  <a:spcPct val="0"/>
                </a:spcBef>
              </a:pPr>
              <a:r>
                <a:rPr lang="en-US" sz="3014" spc="-60">
                  <a:solidFill>
                    <a:srgbClr val="051D40"/>
                  </a:solidFill>
                  <a:latin typeface="Poppins"/>
                  <a:ea typeface="Poppins"/>
                  <a:cs typeface="Poppins"/>
                  <a:sym typeface="Poppins"/>
                </a:rPr>
                <a:t>06</a:t>
              </a:r>
            </a:p>
          </p:txBody>
        </p:sp>
        <p:sp>
          <p:nvSpPr>
            <p:cNvPr id="19" name="TextBox 19"/>
            <p:cNvSpPr txBox="1"/>
            <p:nvPr/>
          </p:nvSpPr>
          <p:spPr>
            <a:xfrm>
              <a:off x="10903847" y="8634812"/>
              <a:ext cx="930688" cy="704123"/>
            </a:xfrm>
            <a:prstGeom prst="rect">
              <a:avLst/>
            </a:prstGeom>
          </p:spPr>
          <p:txBody>
            <a:bodyPr lIns="0" tIns="0" rIns="0" bIns="0" rtlCol="0" anchor="t">
              <a:spAutoFit/>
            </a:bodyPr>
            <a:lstStyle/>
            <a:p>
              <a:pPr algn="r">
                <a:lnSpc>
                  <a:spcPts val="4219"/>
                </a:lnSpc>
                <a:spcBef>
                  <a:spcPct val="0"/>
                </a:spcBef>
              </a:pPr>
              <a:r>
                <a:rPr lang="en-US" sz="3014" spc="-60">
                  <a:solidFill>
                    <a:srgbClr val="051D40"/>
                  </a:solidFill>
                  <a:latin typeface="Poppins"/>
                  <a:ea typeface="Poppins"/>
                  <a:cs typeface="Poppins"/>
                  <a:sym typeface="Poppins"/>
                </a:rPr>
                <a:t>07</a:t>
              </a:r>
            </a:p>
          </p:txBody>
        </p:sp>
        <p:sp>
          <p:nvSpPr>
            <p:cNvPr id="20" name="TextBox 20"/>
            <p:cNvSpPr txBox="1"/>
            <p:nvPr/>
          </p:nvSpPr>
          <p:spPr>
            <a:xfrm>
              <a:off x="10903847" y="10179335"/>
              <a:ext cx="930688" cy="704123"/>
            </a:xfrm>
            <a:prstGeom prst="rect">
              <a:avLst/>
            </a:prstGeom>
          </p:spPr>
          <p:txBody>
            <a:bodyPr lIns="0" tIns="0" rIns="0" bIns="0" rtlCol="0" anchor="t">
              <a:spAutoFit/>
            </a:bodyPr>
            <a:lstStyle/>
            <a:p>
              <a:pPr algn="r">
                <a:lnSpc>
                  <a:spcPts val="4219"/>
                </a:lnSpc>
                <a:spcBef>
                  <a:spcPct val="0"/>
                </a:spcBef>
              </a:pPr>
              <a:r>
                <a:rPr lang="en-US" sz="3014" spc="-60">
                  <a:solidFill>
                    <a:srgbClr val="051D40"/>
                  </a:solidFill>
                  <a:latin typeface="Poppins"/>
                  <a:ea typeface="Poppins"/>
                  <a:cs typeface="Poppins"/>
                  <a:sym typeface="Poppins"/>
                </a:rPr>
                <a:t>08</a:t>
              </a:r>
            </a:p>
          </p:txBody>
        </p:sp>
        <p:sp>
          <p:nvSpPr>
            <p:cNvPr id="21" name="TextBox 21"/>
            <p:cNvSpPr txBox="1"/>
            <p:nvPr/>
          </p:nvSpPr>
          <p:spPr>
            <a:xfrm>
              <a:off x="1182503" y="-85725"/>
              <a:ext cx="6191505" cy="731834"/>
            </a:xfrm>
            <a:prstGeom prst="rect">
              <a:avLst/>
            </a:prstGeom>
          </p:spPr>
          <p:txBody>
            <a:bodyPr lIns="0" tIns="0" rIns="0" bIns="0" rtlCol="0" anchor="t">
              <a:spAutoFit/>
            </a:bodyPr>
            <a:lstStyle/>
            <a:p>
              <a:pPr algn="l">
                <a:lnSpc>
                  <a:spcPts val="4477"/>
                </a:lnSpc>
                <a:spcBef>
                  <a:spcPct val="0"/>
                </a:spcBef>
              </a:pPr>
              <a:r>
                <a:rPr lang="en-US" sz="3198" spc="-63">
                  <a:solidFill>
                    <a:srgbClr val="051D40"/>
                  </a:solidFill>
                  <a:latin typeface="Poppins"/>
                  <a:ea typeface="Poppins"/>
                  <a:cs typeface="Poppins"/>
                  <a:sym typeface="Poppins"/>
                </a:rPr>
                <a:t>Data Analytics Process</a:t>
              </a:r>
            </a:p>
          </p:txBody>
        </p:sp>
        <p:sp>
          <p:nvSpPr>
            <p:cNvPr id="22" name="Freeform 22"/>
            <p:cNvSpPr/>
            <p:nvPr/>
          </p:nvSpPr>
          <p:spPr>
            <a:xfrm rot="5400000">
              <a:off x="-16330" y="1503753"/>
              <a:ext cx="864785" cy="767300"/>
            </a:xfrm>
            <a:custGeom>
              <a:avLst/>
              <a:gdLst/>
              <a:ahLst/>
              <a:cxnLst/>
              <a:rect l="l" t="t" r="r" b="b"/>
              <a:pathLst>
                <a:path w="864785" h="767300">
                  <a:moveTo>
                    <a:pt x="0" y="0"/>
                  </a:moveTo>
                  <a:lnTo>
                    <a:pt x="864785" y="0"/>
                  </a:lnTo>
                  <a:lnTo>
                    <a:pt x="864785" y="767300"/>
                  </a:lnTo>
                  <a:lnTo>
                    <a:pt x="0" y="767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5400000">
              <a:off x="-48742" y="2958763"/>
              <a:ext cx="864785" cy="767300"/>
            </a:xfrm>
            <a:custGeom>
              <a:avLst/>
              <a:gdLst/>
              <a:ahLst/>
              <a:cxnLst/>
              <a:rect l="l" t="t" r="r" b="b"/>
              <a:pathLst>
                <a:path w="864785" h="767300">
                  <a:moveTo>
                    <a:pt x="0" y="0"/>
                  </a:moveTo>
                  <a:lnTo>
                    <a:pt x="864785" y="0"/>
                  </a:lnTo>
                  <a:lnTo>
                    <a:pt x="864785" y="767300"/>
                  </a:lnTo>
                  <a:lnTo>
                    <a:pt x="0" y="767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5400000">
              <a:off x="29275" y="4413773"/>
              <a:ext cx="864785" cy="767300"/>
            </a:xfrm>
            <a:custGeom>
              <a:avLst/>
              <a:gdLst/>
              <a:ahLst/>
              <a:cxnLst/>
              <a:rect l="l" t="t" r="r" b="b"/>
              <a:pathLst>
                <a:path w="864785" h="767300">
                  <a:moveTo>
                    <a:pt x="0" y="0"/>
                  </a:moveTo>
                  <a:lnTo>
                    <a:pt x="864785" y="0"/>
                  </a:lnTo>
                  <a:lnTo>
                    <a:pt x="864785" y="767300"/>
                  </a:lnTo>
                  <a:lnTo>
                    <a:pt x="0" y="767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1182503" y="2957591"/>
              <a:ext cx="7434496" cy="704123"/>
            </a:xfrm>
            <a:prstGeom prst="rect">
              <a:avLst/>
            </a:prstGeom>
          </p:spPr>
          <p:txBody>
            <a:bodyPr lIns="0" tIns="0" rIns="0" bIns="0" rtlCol="0" anchor="t">
              <a:spAutoFit/>
            </a:bodyPr>
            <a:lstStyle/>
            <a:p>
              <a:pPr algn="l">
                <a:lnSpc>
                  <a:spcPts val="4219"/>
                </a:lnSpc>
                <a:spcBef>
                  <a:spcPct val="0"/>
                </a:spcBef>
              </a:pPr>
              <a:r>
                <a:rPr lang="en-US" sz="3014" spc="-60">
                  <a:solidFill>
                    <a:srgbClr val="051D40"/>
                  </a:solidFill>
                  <a:latin typeface="Poppins"/>
                  <a:ea typeface="Poppins"/>
                  <a:cs typeface="Poppins"/>
                  <a:sym typeface="Poppins"/>
                </a:rPr>
                <a:t>Operation &amp; Metric Ananlytics</a:t>
              </a:r>
            </a:p>
          </p:txBody>
        </p:sp>
        <p:sp>
          <p:nvSpPr>
            <p:cNvPr id="26" name="Freeform 26"/>
            <p:cNvSpPr/>
            <p:nvPr/>
          </p:nvSpPr>
          <p:spPr>
            <a:xfrm rot="5400000">
              <a:off x="29275" y="5868784"/>
              <a:ext cx="864785" cy="767300"/>
            </a:xfrm>
            <a:custGeom>
              <a:avLst/>
              <a:gdLst/>
              <a:ahLst/>
              <a:cxnLst/>
              <a:rect l="l" t="t" r="r" b="b"/>
              <a:pathLst>
                <a:path w="864785" h="767300">
                  <a:moveTo>
                    <a:pt x="0" y="0"/>
                  </a:moveTo>
                  <a:lnTo>
                    <a:pt x="864785" y="0"/>
                  </a:lnTo>
                  <a:lnTo>
                    <a:pt x="864785" y="767300"/>
                  </a:lnTo>
                  <a:lnTo>
                    <a:pt x="0" y="767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Freeform 27"/>
            <p:cNvSpPr/>
            <p:nvPr/>
          </p:nvSpPr>
          <p:spPr>
            <a:xfrm rot="5400000">
              <a:off x="29275" y="7323794"/>
              <a:ext cx="864785" cy="767300"/>
            </a:xfrm>
            <a:custGeom>
              <a:avLst/>
              <a:gdLst/>
              <a:ahLst/>
              <a:cxnLst/>
              <a:rect l="l" t="t" r="r" b="b"/>
              <a:pathLst>
                <a:path w="864785" h="767300">
                  <a:moveTo>
                    <a:pt x="0" y="0"/>
                  </a:moveTo>
                  <a:lnTo>
                    <a:pt x="864785" y="0"/>
                  </a:lnTo>
                  <a:lnTo>
                    <a:pt x="864785" y="767300"/>
                  </a:lnTo>
                  <a:lnTo>
                    <a:pt x="0" y="767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rot="5400000">
              <a:off x="29275" y="8778804"/>
              <a:ext cx="864785" cy="767300"/>
            </a:xfrm>
            <a:custGeom>
              <a:avLst/>
              <a:gdLst/>
              <a:ahLst/>
              <a:cxnLst/>
              <a:rect l="l" t="t" r="r" b="b"/>
              <a:pathLst>
                <a:path w="864785" h="767300">
                  <a:moveTo>
                    <a:pt x="0" y="0"/>
                  </a:moveTo>
                  <a:lnTo>
                    <a:pt x="864785" y="0"/>
                  </a:lnTo>
                  <a:lnTo>
                    <a:pt x="864785" y="767300"/>
                  </a:lnTo>
                  <a:lnTo>
                    <a:pt x="0" y="767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TextBox 29"/>
            <p:cNvSpPr txBox="1"/>
            <p:nvPr/>
          </p:nvSpPr>
          <p:spPr>
            <a:xfrm>
              <a:off x="1235702" y="4317661"/>
              <a:ext cx="6499021" cy="704123"/>
            </a:xfrm>
            <a:prstGeom prst="rect">
              <a:avLst/>
            </a:prstGeom>
          </p:spPr>
          <p:txBody>
            <a:bodyPr lIns="0" tIns="0" rIns="0" bIns="0" rtlCol="0" anchor="t">
              <a:spAutoFit/>
            </a:bodyPr>
            <a:lstStyle/>
            <a:p>
              <a:pPr algn="l">
                <a:lnSpc>
                  <a:spcPts val="4219"/>
                </a:lnSpc>
                <a:spcBef>
                  <a:spcPct val="0"/>
                </a:spcBef>
              </a:pPr>
              <a:r>
                <a:rPr lang="en-US" sz="3014" spc="-60">
                  <a:solidFill>
                    <a:srgbClr val="051D40"/>
                  </a:solidFill>
                  <a:latin typeface="Poppins"/>
                  <a:ea typeface="Poppins"/>
                  <a:cs typeface="Poppins"/>
                  <a:sym typeface="Poppins"/>
                </a:rPr>
                <a:t>Hiring Process Ananlytics</a:t>
              </a:r>
            </a:p>
          </p:txBody>
        </p:sp>
        <p:sp>
          <p:nvSpPr>
            <p:cNvPr id="30" name="TextBox 30"/>
            <p:cNvSpPr txBox="1"/>
            <p:nvPr/>
          </p:nvSpPr>
          <p:spPr>
            <a:xfrm>
              <a:off x="1235702" y="5852747"/>
              <a:ext cx="6499021" cy="704123"/>
            </a:xfrm>
            <a:prstGeom prst="rect">
              <a:avLst/>
            </a:prstGeom>
          </p:spPr>
          <p:txBody>
            <a:bodyPr lIns="0" tIns="0" rIns="0" bIns="0" rtlCol="0" anchor="t">
              <a:spAutoFit/>
            </a:bodyPr>
            <a:lstStyle/>
            <a:p>
              <a:pPr algn="l">
                <a:lnSpc>
                  <a:spcPts val="4219"/>
                </a:lnSpc>
                <a:spcBef>
                  <a:spcPct val="0"/>
                </a:spcBef>
              </a:pPr>
              <a:r>
                <a:rPr lang="en-US" sz="3014" spc="-60">
                  <a:solidFill>
                    <a:srgbClr val="051D40"/>
                  </a:solidFill>
                  <a:latin typeface="Poppins"/>
                  <a:ea typeface="Poppins"/>
                  <a:cs typeface="Poppins"/>
                  <a:sym typeface="Poppins"/>
                </a:rPr>
                <a:t>IMDB Movie Analsis</a:t>
              </a:r>
            </a:p>
          </p:txBody>
        </p:sp>
        <p:sp>
          <p:nvSpPr>
            <p:cNvPr id="31" name="TextBox 31"/>
            <p:cNvSpPr txBox="1"/>
            <p:nvPr/>
          </p:nvSpPr>
          <p:spPr>
            <a:xfrm>
              <a:off x="1235702" y="7179801"/>
              <a:ext cx="6499021" cy="704123"/>
            </a:xfrm>
            <a:prstGeom prst="rect">
              <a:avLst/>
            </a:prstGeom>
          </p:spPr>
          <p:txBody>
            <a:bodyPr lIns="0" tIns="0" rIns="0" bIns="0" rtlCol="0" anchor="t">
              <a:spAutoFit/>
            </a:bodyPr>
            <a:lstStyle/>
            <a:p>
              <a:pPr algn="l">
                <a:lnSpc>
                  <a:spcPts val="4219"/>
                </a:lnSpc>
                <a:spcBef>
                  <a:spcPct val="0"/>
                </a:spcBef>
              </a:pPr>
              <a:r>
                <a:rPr lang="en-US" sz="3014" spc="-60">
                  <a:solidFill>
                    <a:srgbClr val="051D40"/>
                  </a:solidFill>
                  <a:latin typeface="Poppins"/>
                  <a:ea typeface="Poppins"/>
                  <a:cs typeface="Poppins"/>
                  <a:sym typeface="Poppins"/>
                </a:rPr>
                <a:t>Bank Loan Case Study</a:t>
              </a:r>
            </a:p>
          </p:txBody>
        </p:sp>
        <p:sp>
          <p:nvSpPr>
            <p:cNvPr id="32" name="TextBox 32"/>
            <p:cNvSpPr txBox="1"/>
            <p:nvPr/>
          </p:nvSpPr>
          <p:spPr>
            <a:xfrm>
              <a:off x="1235702" y="8752531"/>
              <a:ext cx="6499021" cy="704123"/>
            </a:xfrm>
            <a:prstGeom prst="rect">
              <a:avLst/>
            </a:prstGeom>
          </p:spPr>
          <p:txBody>
            <a:bodyPr lIns="0" tIns="0" rIns="0" bIns="0" rtlCol="0" anchor="t">
              <a:spAutoFit/>
            </a:bodyPr>
            <a:lstStyle/>
            <a:p>
              <a:pPr algn="l">
                <a:lnSpc>
                  <a:spcPts val="4219"/>
                </a:lnSpc>
                <a:spcBef>
                  <a:spcPct val="0"/>
                </a:spcBef>
              </a:pPr>
              <a:r>
                <a:rPr lang="en-US" sz="3014" spc="-60">
                  <a:solidFill>
                    <a:srgbClr val="051D40"/>
                  </a:solidFill>
                  <a:latin typeface="Poppins"/>
                  <a:ea typeface="Poppins"/>
                  <a:cs typeface="Poppins"/>
                  <a:sym typeface="Poppins"/>
                </a:rPr>
                <a:t>Impact of Car Features</a:t>
              </a:r>
            </a:p>
          </p:txBody>
        </p:sp>
        <p:sp>
          <p:nvSpPr>
            <p:cNvPr id="33" name="Freeform 33"/>
            <p:cNvSpPr/>
            <p:nvPr/>
          </p:nvSpPr>
          <p:spPr>
            <a:xfrm rot="5400000">
              <a:off x="-48742" y="10233814"/>
              <a:ext cx="864785" cy="767300"/>
            </a:xfrm>
            <a:custGeom>
              <a:avLst/>
              <a:gdLst/>
              <a:ahLst/>
              <a:cxnLst/>
              <a:rect l="l" t="t" r="r" b="b"/>
              <a:pathLst>
                <a:path w="864785" h="767300">
                  <a:moveTo>
                    <a:pt x="0" y="0"/>
                  </a:moveTo>
                  <a:lnTo>
                    <a:pt x="864785" y="0"/>
                  </a:lnTo>
                  <a:lnTo>
                    <a:pt x="864785" y="767301"/>
                  </a:lnTo>
                  <a:lnTo>
                    <a:pt x="0" y="767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4" name="TextBox 34"/>
            <p:cNvSpPr txBox="1"/>
            <p:nvPr/>
          </p:nvSpPr>
          <p:spPr>
            <a:xfrm>
              <a:off x="1182503" y="10180276"/>
              <a:ext cx="6499021" cy="704123"/>
            </a:xfrm>
            <a:prstGeom prst="rect">
              <a:avLst/>
            </a:prstGeom>
          </p:spPr>
          <p:txBody>
            <a:bodyPr lIns="0" tIns="0" rIns="0" bIns="0" rtlCol="0" anchor="t">
              <a:spAutoFit/>
            </a:bodyPr>
            <a:lstStyle/>
            <a:p>
              <a:pPr algn="l">
                <a:lnSpc>
                  <a:spcPts val="4219"/>
                </a:lnSpc>
                <a:spcBef>
                  <a:spcPct val="0"/>
                </a:spcBef>
              </a:pPr>
              <a:r>
                <a:rPr lang="en-US" sz="3014" spc="-60">
                  <a:solidFill>
                    <a:srgbClr val="051D40"/>
                  </a:solidFill>
                  <a:latin typeface="Poppins"/>
                  <a:ea typeface="Poppins"/>
                  <a:cs typeface="Poppins"/>
                  <a:sym typeface="Poppins"/>
                </a:rPr>
                <a:t>ABC Call Volume Trend </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0686289" cy="8605495"/>
            <a:chOff x="0" y="0"/>
            <a:chExt cx="14248385" cy="11473993"/>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sp>
          <p:nvSpPr>
            <p:cNvPr id="11" name="Freeform 11"/>
            <p:cNvSpPr/>
            <p:nvPr/>
          </p:nvSpPr>
          <p:spPr>
            <a:xfrm>
              <a:off x="1705597" y="1899008"/>
              <a:ext cx="12542788" cy="9574986"/>
            </a:xfrm>
            <a:custGeom>
              <a:avLst/>
              <a:gdLst/>
              <a:ahLst/>
              <a:cxnLst/>
              <a:rect l="l" t="t" r="r" b="b"/>
              <a:pathLst>
                <a:path w="12542788" h="9574986">
                  <a:moveTo>
                    <a:pt x="0" y="0"/>
                  </a:moveTo>
                  <a:lnTo>
                    <a:pt x="12542788" y="0"/>
                  </a:lnTo>
                  <a:lnTo>
                    <a:pt x="12542788" y="9574985"/>
                  </a:lnTo>
                  <a:lnTo>
                    <a:pt x="0" y="9574985"/>
                  </a:lnTo>
                  <a:lnTo>
                    <a:pt x="0" y="0"/>
                  </a:lnTo>
                  <a:close/>
                </a:path>
              </a:pathLst>
            </a:custGeom>
            <a:blipFill>
              <a:blip r:embed="rId4"/>
              <a:stretch>
                <a:fillRect t="-32667"/>
              </a:stretch>
            </a:blipFill>
          </p:spPr>
        </p:sp>
        <p:sp>
          <p:nvSpPr>
            <p:cNvPr id="12" name="TextBox 12"/>
            <p:cNvSpPr txBox="1"/>
            <p:nvPr/>
          </p:nvSpPr>
          <p:spPr>
            <a:xfrm>
              <a:off x="2368908" y="408733"/>
              <a:ext cx="9230210" cy="92803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Relationalship between budget of the movie and financial success.</a:t>
              </a:r>
            </a:p>
          </p:txBody>
        </p:sp>
      </p:grpSp>
      <p:grpSp>
        <p:nvGrpSpPr>
          <p:cNvPr id="13" name="Group 13"/>
          <p:cNvGrpSpPr/>
          <p:nvPr/>
        </p:nvGrpSpPr>
        <p:grpSpPr>
          <a:xfrm>
            <a:off x="6051681" y="1135067"/>
            <a:ext cx="373607" cy="37360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5" name="TextBox 1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6" name="TextBox 16"/>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103308" y="834456"/>
            <a:ext cx="15791176" cy="8347643"/>
            <a:chOff x="0" y="0"/>
            <a:chExt cx="4421880" cy="2208781"/>
          </a:xfrm>
        </p:grpSpPr>
        <p:sp>
          <p:nvSpPr>
            <p:cNvPr id="3" name="Freeform 3"/>
            <p:cNvSpPr/>
            <p:nvPr/>
          </p:nvSpPr>
          <p:spPr>
            <a:xfrm>
              <a:off x="0" y="0"/>
              <a:ext cx="4421880" cy="2208781"/>
            </a:xfrm>
            <a:custGeom>
              <a:avLst/>
              <a:gdLst/>
              <a:ahLst/>
              <a:cxnLst/>
              <a:rect l="l" t="t" r="r" b="b"/>
              <a:pathLst>
                <a:path w="4421880" h="2208781">
                  <a:moveTo>
                    <a:pt x="0" y="0"/>
                  </a:moveTo>
                  <a:lnTo>
                    <a:pt x="4421880" y="0"/>
                  </a:lnTo>
                  <a:lnTo>
                    <a:pt x="4421880" y="2208781"/>
                  </a:lnTo>
                  <a:lnTo>
                    <a:pt x="0" y="2208781"/>
                  </a:lnTo>
                  <a:close/>
                </a:path>
              </a:pathLst>
            </a:custGeom>
            <a:solidFill>
              <a:srgbClr val="145DA0">
                <a:alpha val="95686"/>
              </a:srgbClr>
            </a:solidFill>
            <a:ln cap="sq">
              <a:noFill/>
              <a:prstDash val="solid"/>
              <a:miter/>
            </a:ln>
          </p:spPr>
        </p:sp>
        <p:sp>
          <p:nvSpPr>
            <p:cNvPr id="4" name="TextBox 4"/>
            <p:cNvSpPr txBox="1"/>
            <p:nvPr/>
          </p:nvSpPr>
          <p:spPr>
            <a:xfrm>
              <a:off x="0" y="-38100"/>
              <a:ext cx="4421880" cy="22468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6429441" y="895350"/>
            <a:ext cx="4433554" cy="1159810"/>
          </a:xfrm>
          <a:prstGeom prst="rect">
            <a:avLst/>
          </a:prstGeom>
        </p:spPr>
        <p:txBody>
          <a:bodyPr lIns="0" tIns="0" rIns="0" bIns="0" rtlCol="0" anchor="t">
            <a:spAutoFit/>
          </a:bodyPr>
          <a:lstStyle/>
          <a:p>
            <a:pPr marL="0" lvl="0" indent="0" algn="l">
              <a:lnSpc>
                <a:spcPts val="9429"/>
              </a:lnSpc>
              <a:spcBef>
                <a:spcPct val="0"/>
              </a:spcBef>
            </a:pPr>
            <a:r>
              <a:rPr lang="en-US" sz="6735">
                <a:solidFill>
                  <a:srgbClr val="FDFDFD"/>
                </a:solidFill>
                <a:latin typeface="Open Sans Extra Bold"/>
                <a:ea typeface="Open Sans Extra Bold"/>
                <a:cs typeface="Open Sans Extra Bold"/>
                <a:sym typeface="Open Sans Extra Bold"/>
              </a:rPr>
              <a:t>ANALYSIS </a:t>
            </a:r>
          </a:p>
        </p:txBody>
      </p:sp>
      <p:grpSp>
        <p:nvGrpSpPr>
          <p:cNvPr id="6" name="Group 6"/>
          <p:cNvGrpSpPr/>
          <p:nvPr/>
        </p:nvGrpSpPr>
        <p:grpSpPr>
          <a:xfrm>
            <a:off x="15238003" y="8290589"/>
            <a:ext cx="7523780" cy="752378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3724222" y="-4507687"/>
            <a:ext cx="5924489" cy="5924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TextBox 12"/>
          <p:cNvSpPr txBox="1"/>
          <p:nvPr/>
        </p:nvSpPr>
        <p:spPr>
          <a:xfrm>
            <a:off x="1393516" y="2103797"/>
            <a:ext cx="15148290" cy="6955622"/>
          </a:xfrm>
          <a:prstGeom prst="rect">
            <a:avLst/>
          </a:prstGeom>
        </p:spPr>
        <p:txBody>
          <a:bodyPr wrap="square" lIns="0" tIns="0" rIns="0" bIns="0" rtlCol="0" anchor="t">
            <a:spAutoFit/>
          </a:bodyPr>
          <a:lstStyle/>
          <a:p>
            <a:pPr marL="492618" lvl="1" indent="-246309" algn="l">
              <a:lnSpc>
                <a:spcPts val="3194"/>
              </a:lnSpc>
              <a:buFont typeface="Arial"/>
              <a:buChar char="•"/>
            </a:pPr>
            <a:r>
              <a:rPr lang="en-US" sz="2281" spc="-45" dirty="0">
                <a:solidFill>
                  <a:srgbClr val="FDFDFD"/>
                </a:solidFill>
                <a:latin typeface="Poppins"/>
                <a:ea typeface="Poppins"/>
                <a:cs typeface="Poppins"/>
                <a:sym typeface="Poppins"/>
              </a:rPr>
              <a:t>‘Avatar’ is the movie with the highest profit. </a:t>
            </a:r>
          </a:p>
          <a:p>
            <a:pPr marL="492618" lvl="1" indent="-246309" algn="l">
              <a:lnSpc>
                <a:spcPts val="3194"/>
              </a:lnSpc>
              <a:buFont typeface="Arial"/>
              <a:buChar char="•"/>
            </a:pPr>
            <a:r>
              <a:rPr lang="en-US" sz="2281" spc="-45" dirty="0">
                <a:solidFill>
                  <a:srgbClr val="FDFDFD"/>
                </a:solidFill>
                <a:latin typeface="Poppins"/>
                <a:ea typeface="Poppins"/>
                <a:cs typeface="Poppins"/>
                <a:sym typeface="Poppins"/>
              </a:rPr>
              <a:t> The movie ‘The Host’ faced enormous loss due to high budget and comparatively very low growth income.</a:t>
            </a:r>
          </a:p>
          <a:p>
            <a:pPr marL="492618" lvl="1" indent="-246309" algn="l">
              <a:lnSpc>
                <a:spcPts val="3194"/>
              </a:lnSpc>
              <a:buFont typeface="Arial"/>
              <a:buChar char="•"/>
            </a:pPr>
            <a:r>
              <a:rPr lang="en-US" sz="2281" spc="-45" dirty="0">
                <a:solidFill>
                  <a:srgbClr val="FDFDFD"/>
                </a:solidFill>
                <a:latin typeface="Poppins"/>
                <a:ea typeface="Poppins"/>
                <a:cs typeface="Poppins"/>
                <a:sym typeface="Poppins"/>
              </a:rPr>
              <a:t>Top five directors are :- </a:t>
            </a:r>
          </a:p>
          <a:p>
            <a:pPr marL="971550" lvl="1" indent="-514350">
              <a:lnSpc>
                <a:spcPts val="3194"/>
              </a:lnSpc>
              <a:buFont typeface="+mj-lt"/>
              <a:buAutoNum type="romanLcPeriod"/>
            </a:pPr>
            <a:r>
              <a:rPr lang="en-US" sz="2281" spc="-45" dirty="0">
                <a:solidFill>
                  <a:srgbClr val="FDFDFD"/>
                </a:solidFill>
                <a:latin typeface="Poppins"/>
                <a:ea typeface="Poppins"/>
                <a:cs typeface="Poppins"/>
                <a:sym typeface="Poppins"/>
              </a:rPr>
              <a:t>John Blanchard </a:t>
            </a:r>
          </a:p>
          <a:p>
            <a:pPr marL="971550" lvl="1" indent="-514350">
              <a:lnSpc>
                <a:spcPts val="3194"/>
              </a:lnSpc>
              <a:buFont typeface="+mj-lt"/>
              <a:buAutoNum type="romanLcPeriod"/>
            </a:pPr>
            <a:r>
              <a:rPr lang="en-US" sz="2281" spc="-45" dirty="0">
                <a:solidFill>
                  <a:srgbClr val="FDFDFD"/>
                </a:solidFill>
                <a:latin typeface="Poppins"/>
                <a:ea typeface="Poppins"/>
                <a:cs typeface="Poppins"/>
                <a:sym typeface="Poppins"/>
              </a:rPr>
              <a:t>Cary Bell </a:t>
            </a:r>
          </a:p>
          <a:p>
            <a:pPr marL="971550" lvl="1" indent="-514350">
              <a:lnSpc>
                <a:spcPts val="3194"/>
              </a:lnSpc>
              <a:buFont typeface="+mj-lt"/>
              <a:buAutoNum type="romanLcPeriod"/>
            </a:pPr>
            <a:r>
              <a:rPr lang="en-US" sz="2281" spc="-45" dirty="0">
                <a:solidFill>
                  <a:srgbClr val="FDFDFD"/>
                </a:solidFill>
                <a:latin typeface="Poppins"/>
                <a:ea typeface="Poppins"/>
                <a:cs typeface="Poppins"/>
                <a:sym typeface="Poppins"/>
              </a:rPr>
              <a:t>Mike </a:t>
            </a:r>
            <a:r>
              <a:rPr lang="en-US" sz="2281" spc="-45" dirty="0" err="1">
                <a:solidFill>
                  <a:srgbClr val="FDFDFD"/>
                </a:solidFill>
                <a:latin typeface="Poppins"/>
                <a:ea typeface="Poppins"/>
                <a:cs typeface="Poppins"/>
                <a:sym typeface="Poppins"/>
              </a:rPr>
              <a:t>Mayhall</a:t>
            </a:r>
            <a:endParaRPr lang="en-US" sz="2281" spc="-45" dirty="0">
              <a:solidFill>
                <a:srgbClr val="FDFDFD"/>
              </a:solidFill>
              <a:latin typeface="Poppins"/>
              <a:ea typeface="Poppins"/>
              <a:cs typeface="Poppins"/>
              <a:sym typeface="Poppins"/>
            </a:endParaRPr>
          </a:p>
          <a:p>
            <a:pPr marL="971550" lvl="1" indent="-514350">
              <a:lnSpc>
                <a:spcPts val="3194"/>
              </a:lnSpc>
              <a:buFont typeface="+mj-lt"/>
              <a:buAutoNum type="romanLcPeriod"/>
            </a:pPr>
            <a:r>
              <a:rPr lang="en-US" sz="2281" spc="-45" dirty="0">
                <a:solidFill>
                  <a:srgbClr val="FDFDFD"/>
                </a:solidFill>
                <a:latin typeface="Poppins"/>
                <a:ea typeface="Poppins"/>
                <a:cs typeface="Poppins"/>
                <a:sym typeface="Poppins"/>
              </a:rPr>
              <a:t>Damien Chazelle</a:t>
            </a:r>
          </a:p>
          <a:p>
            <a:pPr marL="971550" lvl="1" indent="-514350">
              <a:lnSpc>
                <a:spcPts val="3194"/>
              </a:lnSpc>
              <a:buFont typeface="+mj-lt"/>
              <a:buAutoNum type="romanLcPeriod"/>
            </a:pPr>
            <a:r>
              <a:rPr lang="en-US" sz="2281" spc="-45" dirty="0">
                <a:solidFill>
                  <a:srgbClr val="FDFDFD"/>
                </a:solidFill>
                <a:latin typeface="Poppins"/>
                <a:ea typeface="Poppins"/>
                <a:cs typeface="Poppins"/>
                <a:sym typeface="Poppins"/>
              </a:rPr>
              <a:t>Charles Chaplin </a:t>
            </a:r>
          </a:p>
          <a:p>
            <a:pPr marL="492618" lvl="1" indent="-246309" algn="l">
              <a:lnSpc>
                <a:spcPts val="3194"/>
              </a:lnSpc>
              <a:buFont typeface="Arial"/>
              <a:buChar char="•"/>
            </a:pPr>
            <a:r>
              <a:rPr lang="en-US" sz="2281" spc="-45" dirty="0">
                <a:solidFill>
                  <a:srgbClr val="FDFDFD"/>
                </a:solidFill>
                <a:latin typeface="Poppins"/>
                <a:ea typeface="Poppins"/>
                <a:cs typeface="Poppins"/>
                <a:sym typeface="Poppins"/>
              </a:rPr>
              <a:t> The popular genre are :-</a:t>
            </a:r>
          </a:p>
          <a:p>
            <a:pPr marL="760659" lvl="1" indent="-514350" algn="l">
              <a:lnSpc>
                <a:spcPts val="3194"/>
              </a:lnSpc>
              <a:buFont typeface="+mj-lt"/>
              <a:buAutoNum type="romanLcPeriod"/>
            </a:pPr>
            <a:r>
              <a:rPr lang="en-US" sz="2281" spc="-45" dirty="0">
                <a:solidFill>
                  <a:srgbClr val="FDFDFD"/>
                </a:solidFill>
                <a:latin typeface="Poppins"/>
                <a:ea typeface="Poppins"/>
                <a:cs typeface="Poppins"/>
                <a:sym typeface="Poppins"/>
              </a:rPr>
              <a:t>Action| Adventure| Crime| Drama| Sci-Fi| Thriller</a:t>
            </a:r>
          </a:p>
          <a:p>
            <a:pPr marL="760659" lvl="1" indent="-514350" algn="l">
              <a:lnSpc>
                <a:spcPts val="3194"/>
              </a:lnSpc>
              <a:buFont typeface="+mj-lt"/>
              <a:buAutoNum type="romanLcPeriod"/>
            </a:pPr>
            <a:r>
              <a:rPr lang="en-US" sz="2281" spc="-45" dirty="0">
                <a:solidFill>
                  <a:srgbClr val="FDFDFD"/>
                </a:solidFill>
                <a:latin typeface="Poppins"/>
                <a:ea typeface="Poppins"/>
                <a:cs typeface="Poppins"/>
                <a:sym typeface="Poppins"/>
              </a:rPr>
              <a:t>Action| Adventure| Biography| Drama| History</a:t>
            </a:r>
          </a:p>
          <a:p>
            <a:pPr marL="760659" lvl="1" indent="-514350" algn="l">
              <a:lnSpc>
                <a:spcPts val="3194"/>
              </a:lnSpc>
              <a:buFont typeface="+mj-lt"/>
              <a:buAutoNum type="romanLcPeriod"/>
            </a:pPr>
            <a:r>
              <a:rPr lang="en-US" sz="2281" spc="-45" dirty="0">
                <a:solidFill>
                  <a:srgbClr val="FDFDFD"/>
                </a:solidFill>
                <a:latin typeface="Poppins"/>
                <a:ea typeface="Poppins"/>
                <a:cs typeface="Poppins"/>
                <a:sym typeface="Poppins"/>
              </a:rPr>
              <a:t>Action| Drama| History| Thriller| War</a:t>
            </a:r>
          </a:p>
          <a:p>
            <a:pPr marL="760659" lvl="1" indent="-514350" algn="l">
              <a:lnSpc>
                <a:spcPts val="3194"/>
              </a:lnSpc>
              <a:buFont typeface="+mj-lt"/>
              <a:buAutoNum type="romanLcPeriod"/>
            </a:pPr>
            <a:r>
              <a:rPr lang="en-US" sz="2281" spc="-45" dirty="0">
                <a:solidFill>
                  <a:srgbClr val="FDFDFD"/>
                </a:solidFill>
                <a:latin typeface="Poppins"/>
                <a:ea typeface="Poppins"/>
                <a:cs typeface="Poppins"/>
                <a:sym typeface="Poppins"/>
              </a:rPr>
              <a:t>Adventure| Animation| Drama| Family| musical</a:t>
            </a:r>
          </a:p>
          <a:p>
            <a:pPr marL="760659" lvl="1" indent="-514350" algn="l">
              <a:lnSpc>
                <a:spcPts val="3194"/>
              </a:lnSpc>
              <a:buFont typeface="+mj-lt"/>
              <a:buAutoNum type="romanLcPeriod"/>
            </a:pPr>
            <a:r>
              <a:rPr lang="en-US" sz="2281" spc="-45" dirty="0">
                <a:solidFill>
                  <a:srgbClr val="FDFDFD"/>
                </a:solidFill>
                <a:latin typeface="Poppins"/>
                <a:ea typeface="Poppins"/>
                <a:cs typeface="Poppins"/>
                <a:sym typeface="Poppins"/>
              </a:rPr>
              <a:t>Crime| Drama| Fantasy| Mystery</a:t>
            </a:r>
          </a:p>
          <a:p>
            <a:pPr marL="492618" lvl="1" indent="-246309" algn="l">
              <a:lnSpc>
                <a:spcPts val="3194"/>
              </a:lnSpc>
              <a:buFont typeface="Arial"/>
              <a:buChar char="•"/>
            </a:pPr>
            <a:r>
              <a:rPr lang="en-US" sz="2281" spc="-45" dirty="0">
                <a:solidFill>
                  <a:srgbClr val="FDFDFD"/>
                </a:solidFill>
                <a:latin typeface="Poppins"/>
                <a:ea typeface="Poppins"/>
                <a:cs typeface="Poppins"/>
                <a:sym typeface="Poppins"/>
              </a:rPr>
              <a:t>The number of voted users have been exponentially increasing over the decades and faced a drop in 2010s.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397604" y="2071462"/>
            <a:ext cx="13798703" cy="5884333"/>
            <a:chOff x="0" y="0"/>
            <a:chExt cx="3634226" cy="1549783"/>
          </a:xfrm>
        </p:grpSpPr>
        <p:sp>
          <p:nvSpPr>
            <p:cNvPr id="4" name="Freeform 4"/>
            <p:cNvSpPr/>
            <p:nvPr/>
          </p:nvSpPr>
          <p:spPr>
            <a:xfrm>
              <a:off x="0" y="0"/>
              <a:ext cx="3634227" cy="1549783"/>
            </a:xfrm>
            <a:custGeom>
              <a:avLst/>
              <a:gdLst/>
              <a:ahLst/>
              <a:cxnLst/>
              <a:rect l="l" t="t" r="r" b="b"/>
              <a:pathLst>
                <a:path w="3634227" h="1549783">
                  <a:moveTo>
                    <a:pt x="0" y="0"/>
                  </a:moveTo>
                  <a:lnTo>
                    <a:pt x="3634227" y="0"/>
                  </a:lnTo>
                  <a:lnTo>
                    <a:pt x="3634227" y="1549783"/>
                  </a:lnTo>
                  <a:lnTo>
                    <a:pt x="0" y="1549783"/>
                  </a:lnTo>
                  <a:close/>
                </a:path>
              </a:pathLst>
            </a:custGeom>
            <a:solidFill>
              <a:srgbClr val="145DA0">
                <a:alpha val="77647"/>
              </a:srgbClr>
            </a:solidFill>
            <a:ln w="38100" cap="sq">
              <a:solidFill>
                <a:srgbClr val="FFFFFF">
                  <a:alpha val="77647"/>
                </a:srgbClr>
              </a:solidFill>
              <a:prstDash val="solid"/>
              <a:miter/>
            </a:ln>
          </p:spPr>
        </p:sp>
        <p:sp>
          <p:nvSpPr>
            <p:cNvPr id="5" name="TextBox 5"/>
            <p:cNvSpPr txBox="1"/>
            <p:nvPr/>
          </p:nvSpPr>
          <p:spPr>
            <a:xfrm>
              <a:off x="0" y="-38100"/>
              <a:ext cx="3634226" cy="158788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485731" y="2124724"/>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CONCLUSION</a:t>
            </a:r>
          </a:p>
        </p:txBody>
      </p:sp>
      <p:sp>
        <p:nvSpPr>
          <p:cNvPr id="7" name="TextBox 7"/>
          <p:cNvSpPr txBox="1"/>
          <p:nvPr/>
        </p:nvSpPr>
        <p:spPr>
          <a:xfrm>
            <a:off x="2915378" y="4312102"/>
            <a:ext cx="12763156" cy="2985549"/>
          </a:xfrm>
          <a:prstGeom prst="rect">
            <a:avLst/>
          </a:prstGeom>
        </p:spPr>
        <p:txBody>
          <a:bodyPr lIns="0" tIns="0" rIns="0" bIns="0" rtlCol="0" anchor="t">
            <a:spAutoFit/>
          </a:bodyPr>
          <a:lstStyle/>
          <a:p>
            <a:pPr marL="0" lvl="0" indent="0" algn="just">
              <a:lnSpc>
                <a:spcPts val="3967"/>
              </a:lnSpc>
              <a:spcBef>
                <a:spcPct val="0"/>
              </a:spcBef>
            </a:pPr>
            <a:r>
              <a:rPr lang="en-US" sz="2833" spc="-56">
                <a:solidFill>
                  <a:srgbClr val="FFFFFF"/>
                </a:solidFill>
                <a:latin typeface="Poppins"/>
                <a:ea typeface="Poppins"/>
                <a:cs typeface="Poppins"/>
                <a:sym typeface="Poppins"/>
              </a:rPr>
              <a:t>I have successfully cleaned the data and found out the movies with the highest profit, Top 250 imdb movies best director popular genre and critic favourites, audiance favourite actors. I was able to understand how to use data analytics in real life scenarios and get answers to the real world problems. On the technical front, I was able to explore various functions and understand the utility and power of pivot tables and pivot charts.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25732" b="-111156"/>
            </a:stretch>
          </a:blipFill>
        </p:spPr>
      </p:sp>
      <p:grpSp>
        <p:nvGrpSpPr>
          <p:cNvPr id="3" name="Group 3"/>
          <p:cNvGrpSpPr/>
          <p:nvPr/>
        </p:nvGrpSpPr>
        <p:grpSpPr>
          <a:xfrm>
            <a:off x="-309063" y="9741683"/>
            <a:ext cx="19281856" cy="545317"/>
            <a:chOff x="0" y="0"/>
            <a:chExt cx="5078349" cy="143623"/>
          </a:xfrm>
        </p:grpSpPr>
        <p:sp>
          <p:nvSpPr>
            <p:cNvPr id="4" name="Freeform 4"/>
            <p:cNvSpPr/>
            <p:nvPr/>
          </p:nvSpPr>
          <p:spPr>
            <a:xfrm>
              <a:off x="0" y="0"/>
              <a:ext cx="5078349" cy="143623"/>
            </a:xfrm>
            <a:custGeom>
              <a:avLst/>
              <a:gdLst/>
              <a:ahLst/>
              <a:cxnLst/>
              <a:rect l="l" t="t" r="r" b="b"/>
              <a:pathLst>
                <a:path w="5078349" h="143623">
                  <a:moveTo>
                    <a:pt x="0" y="0"/>
                  </a:moveTo>
                  <a:lnTo>
                    <a:pt x="5078349" y="0"/>
                  </a:lnTo>
                  <a:lnTo>
                    <a:pt x="5078349" y="143623"/>
                  </a:lnTo>
                  <a:lnTo>
                    <a:pt x="0" y="143623"/>
                  </a:lnTo>
                  <a:close/>
                </a:path>
              </a:pathLst>
            </a:custGeom>
            <a:solidFill>
              <a:srgbClr val="145DA0"/>
            </a:solidFill>
            <a:ln cap="sq">
              <a:noFill/>
              <a:prstDash val="solid"/>
              <a:miter/>
            </a:ln>
          </p:spPr>
        </p:sp>
        <p:sp>
          <p:nvSpPr>
            <p:cNvPr id="5" name="TextBox 5"/>
            <p:cNvSpPr txBox="1"/>
            <p:nvPr/>
          </p:nvSpPr>
          <p:spPr>
            <a:xfrm>
              <a:off x="0" y="-38100"/>
              <a:ext cx="5078349" cy="18172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255238" y="3008268"/>
            <a:ext cx="13576113" cy="5025323"/>
            <a:chOff x="0" y="0"/>
            <a:chExt cx="3575602" cy="1323542"/>
          </a:xfrm>
        </p:grpSpPr>
        <p:sp>
          <p:nvSpPr>
            <p:cNvPr id="7" name="Freeform 7"/>
            <p:cNvSpPr/>
            <p:nvPr/>
          </p:nvSpPr>
          <p:spPr>
            <a:xfrm>
              <a:off x="0" y="0"/>
              <a:ext cx="3575602" cy="1323542"/>
            </a:xfrm>
            <a:custGeom>
              <a:avLst/>
              <a:gdLst/>
              <a:ahLst/>
              <a:cxnLst/>
              <a:rect l="l" t="t" r="r" b="b"/>
              <a:pathLst>
                <a:path w="3575602" h="1323542">
                  <a:moveTo>
                    <a:pt x="0" y="0"/>
                  </a:moveTo>
                  <a:lnTo>
                    <a:pt x="3575602" y="0"/>
                  </a:lnTo>
                  <a:lnTo>
                    <a:pt x="3575602" y="1323542"/>
                  </a:lnTo>
                  <a:lnTo>
                    <a:pt x="0" y="1323542"/>
                  </a:lnTo>
                  <a:close/>
                </a:path>
              </a:pathLst>
            </a:custGeom>
            <a:solidFill>
              <a:srgbClr val="145DA0"/>
            </a:solidFill>
            <a:ln cap="sq">
              <a:noFill/>
              <a:prstDash val="solid"/>
              <a:miter/>
            </a:ln>
          </p:spPr>
        </p:sp>
        <p:sp>
          <p:nvSpPr>
            <p:cNvPr id="8" name="TextBox 8"/>
            <p:cNvSpPr txBox="1"/>
            <p:nvPr/>
          </p:nvSpPr>
          <p:spPr>
            <a:xfrm>
              <a:off x="0" y="-38100"/>
              <a:ext cx="3575602" cy="136164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5423" y="2903493"/>
            <a:ext cx="11552885" cy="994302"/>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BANK LOAN CASE STUDY</a:t>
            </a:r>
          </a:p>
        </p:txBody>
      </p:sp>
      <p:sp>
        <p:nvSpPr>
          <p:cNvPr id="10" name="TextBox 10"/>
          <p:cNvSpPr txBox="1"/>
          <p:nvPr/>
        </p:nvSpPr>
        <p:spPr>
          <a:xfrm>
            <a:off x="2679149" y="4195309"/>
            <a:ext cx="12728293" cy="3442193"/>
          </a:xfrm>
          <a:prstGeom prst="rect">
            <a:avLst/>
          </a:prstGeom>
        </p:spPr>
        <p:txBody>
          <a:bodyPr lIns="0" tIns="0" rIns="0" bIns="0" rtlCol="0" anchor="t">
            <a:spAutoFit/>
          </a:bodyPr>
          <a:lstStyle/>
          <a:p>
            <a:pPr algn="just">
              <a:lnSpc>
                <a:spcPts val="4522"/>
              </a:lnSpc>
              <a:spcBef>
                <a:spcPct val="0"/>
              </a:spcBef>
            </a:pPr>
            <a:r>
              <a:rPr lang="en-US" sz="3230" spc="-64">
                <a:solidFill>
                  <a:srgbClr val="FDFDFD"/>
                </a:solidFill>
                <a:latin typeface="Poppins"/>
                <a:ea typeface="Poppins"/>
                <a:cs typeface="Poppins"/>
                <a:sym typeface="Poppins"/>
              </a:rPr>
              <a:t>This case study aims to leave you an idea of applying EDA in real business scenario. In is the case study, apart from applying the techniques that I have learnt in the EDA module. I have also develop the basic understanding of risk analytics and banking service financials and understand how data is used to minimise the risk of losing money while lending to customers.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6897369" y="4124694"/>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7489841" y="3644539"/>
            <a:ext cx="1424256" cy="1424256"/>
            <a:chOff x="0" y="0"/>
            <a:chExt cx="1899008" cy="1899008"/>
          </a:xfrm>
        </p:grpSpPr>
        <p:sp>
          <p:nvSpPr>
            <p:cNvPr id="18" name="Freeform 18"/>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grpSp>
      <p:sp>
        <p:nvSpPr>
          <p:cNvPr id="20" name="Freeform 20"/>
          <p:cNvSpPr/>
          <p:nvPr/>
        </p:nvSpPr>
        <p:spPr>
          <a:xfrm>
            <a:off x="8554394" y="1653421"/>
            <a:ext cx="7662787" cy="1991118"/>
          </a:xfrm>
          <a:custGeom>
            <a:avLst/>
            <a:gdLst/>
            <a:ahLst/>
            <a:cxnLst/>
            <a:rect l="l" t="t" r="r" b="b"/>
            <a:pathLst>
              <a:path w="7662787" h="1991118">
                <a:moveTo>
                  <a:pt x="0" y="0"/>
                </a:moveTo>
                <a:lnTo>
                  <a:pt x="7662787" y="0"/>
                </a:lnTo>
                <a:lnTo>
                  <a:pt x="7662787" y="1991118"/>
                </a:lnTo>
                <a:lnTo>
                  <a:pt x="0" y="1991118"/>
                </a:lnTo>
                <a:lnTo>
                  <a:pt x="0" y="0"/>
                </a:lnTo>
                <a:close/>
              </a:path>
            </a:pathLst>
          </a:custGeom>
          <a:blipFill>
            <a:blip r:embed="rId4"/>
            <a:stretch>
              <a:fillRect/>
            </a:stretch>
          </a:blipFill>
        </p:spPr>
      </p:sp>
      <p:sp>
        <p:nvSpPr>
          <p:cNvPr id="21" name="Freeform 21"/>
          <p:cNvSpPr/>
          <p:nvPr/>
        </p:nvSpPr>
        <p:spPr>
          <a:xfrm rot="-24000">
            <a:off x="6818560" y="8141679"/>
            <a:ext cx="11134452" cy="1637906"/>
          </a:xfrm>
          <a:custGeom>
            <a:avLst/>
            <a:gdLst/>
            <a:ahLst/>
            <a:cxnLst/>
            <a:rect l="l" t="t" r="r" b="b"/>
            <a:pathLst>
              <a:path w="11134452" h="1637906">
                <a:moveTo>
                  <a:pt x="10893" y="0"/>
                </a:moveTo>
                <a:lnTo>
                  <a:pt x="11134453" y="77659"/>
                </a:lnTo>
                <a:lnTo>
                  <a:pt x="11123560" y="1637907"/>
                </a:lnTo>
                <a:lnTo>
                  <a:pt x="0" y="1560248"/>
                </a:lnTo>
                <a:lnTo>
                  <a:pt x="10893" y="0"/>
                </a:lnTo>
                <a:close/>
              </a:path>
            </a:pathLst>
          </a:custGeom>
          <a:blipFill>
            <a:blip r:embed="rId5"/>
            <a:stretch>
              <a:fillRect l="-1562" t="-5127" r="-2737" b="-140176"/>
            </a:stretch>
          </a:blipFill>
        </p:spPr>
      </p:sp>
      <p:sp>
        <p:nvSpPr>
          <p:cNvPr id="22" name="Freeform 22"/>
          <p:cNvSpPr/>
          <p:nvPr/>
        </p:nvSpPr>
        <p:spPr>
          <a:xfrm>
            <a:off x="7244887" y="6388774"/>
            <a:ext cx="10618266" cy="1537087"/>
          </a:xfrm>
          <a:custGeom>
            <a:avLst/>
            <a:gdLst/>
            <a:ahLst/>
            <a:cxnLst/>
            <a:rect l="l" t="t" r="r" b="b"/>
            <a:pathLst>
              <a:path w="10618266" h="1537087">
                <a:moveTo>
                  <a:pt x="0" y="0"/>
                </a:moveTo>
                <a:lnTo>
                  <a:pt x="10618266" y="0"/>
                </a:lnTo>
                <a:lnTo>
                  <a:pt x="10618266" y="1537086"/>
                </a:lnTo>
                <a:lnTo>
                  <a:pt x="0" y="1537086"/>
                </a:lnTo>
                <a:lnTo>
                  <a:pt x="0" y="0"/>
                </a:lnTo>
                <a:close/>
              </a:path>
            </a:pathLst>
          </a:custGeom>
          <a:blipFill>
            <a:blip r:embed="rId6"/>
            <a:stretch>
              <a:fillRect/>
            </a:stretch>
          </a:blipFill>
        </p:spPr>
      </p:sp>
      <p:sp>
        <p:nvSpPr>
          <p:cNvPr id="23" name="Freeform 23"/>
          <p:cNvSpPr/>
          <p:nvPr/>
        </p:nvSpPr>
        <p:spPr>
          <a:xfrm>
            <a:off x="9104597" y="4425165"/>
            <a:ext cx="7303479" cy="1786636"/>
          </a:xfrm>
          <a:custGeom>
            <a:avLst/>
            <a:gdLst/>
            <a:ahLst/>
            <a:cxnLst/>
            <a:rect l="l" t="t" r="r" b="b"/>
            <a:pathLst>
              <a:path w="7303479" h="1786636">
                <a:moveTo>
                  <a:pt x="0" y="0"/>
                </a:moveTo>
                <a:lnTo>
                  <a:pt x="7303478" y="0"/>
                </a:lnTo>
                <a:lnTo>
                  <a:pt x="7303478" y="1786636"/>
                </a:lnTo>
                <a:lnTo>
                  <a:pt x="0" y="1786636"/>
                </a:lnTo>
                <a:lnTo>
                  <a:pt x="0" y="0"/>
                </a:lnTo>
                <a:close/>
              </a:path>
            </a:pathLst>
          </a:custGeom>
          <a:blipFill>
            <a:blip r:embed="rId7"/>
            <a:stretch>
              <a:fillRect/>
            </a:stretch>
          </a:blipFill>
        </p:spPr>
      </p:sp>
      <p:sp>
        <p:nvSpPr>
          <p:cNvPr id="24" name="TextBox 24"/>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25" name="TextBox 25"/>
          <p:cNvSpPr txBox="1"/>
          <p:nvPr/>
        </p:nvSpPr>
        <p:spPr>
          <a:xfrm>
            <a:off x="8554394" y="971550"/>
            <a:ext cx="9149264" cy="342401"/>
          </a:xfrm>
          <a:prstGeom prst="rect">
            <a:avLst/>
          </a:prstGeom>
        </p:spPr>
        <p:txBody>
          <a:bodyPr lIns="0" tIns="0" rIns="0" bIns="0" rtlCol="0" anchor="t">
            <a:spAutoFit/>
          </a:bodyPr>
          <a:lstStyle/>
          <a:p>
            <a:pPr algn="l">
              <a:lnSpc>
                <a:spcPts val="2849"/>
              </a:lnSpc>
            </a:pPr>
            <a:r>
              <a:rPr lang="en-US" sz="2035" spc="-40" dirty="0">
                <a:solidFill>
                  <a:srgbClr val="145DA0"/>
                </a:solidFill>
                <a:latin typeface="Poppins"/>
                <a:ea typeface="Poppins"/>
                <a:cs typeface="Poppins"/>
                <a:sym typeface="Poppins"/>
              </a:rPr>
              <a:t>Finding missing values in dataset ‘APPLICATION.CSV’</a:t>
            </a:r>
          </a:p>
        </p:txBody>
      </p:sp>
      <p:sp>
        <p:nvSpPr>
          <p:cNvPr id="26" name="TextBox 26"/>
          <p:cNvSpPr txBox="1"/>
          <p:nvPr/>
        </p:nvSpPr>
        <p:spPr>
          <a:xfrm>
            <a:off x="9144000" y="3880673"/>
            <a:ext cx="8767480" cy="353687"/>
          </a:xfrm>
          <a:prstGeom prst="rect">
            <a:avLst/>
          </a:prstGeom>
        </p:spPr>
        <p:txBody>
          <a:bodyPr lIns="0" tIns="0" rIns="0" bIns="0" rtlCol="0" anchor="t">
            <a:spAutoFit/>
          </a:bodyPr>
          <a:lstStyle/>
          <a:p>
            <a:pPr algn="l">
              <a:lnSpc>
                <a:spcPts val="2915"/>
              </a:lnSpc>
            </a:pPr>
            <a:r>
              <a:rPr lang="en-US" sz="2082" spc="-41" dirty="0">
                <a:solidFill>
                  <a:srgbClr val="145DA0"/>
                </a:solidFill>
                <a:latin typeface="Poppins"/>
                <a:ea typeface="Poppins"/>
                <a:cs typeface="Poppins"/>
                <a:sym typeface="Poppins"/>
              </a:rPr>
              <a:t>Finding outliers in ‘APPLICATION.CSV’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8554394" y="1882515"/>
            <a:ext cx="7633173" cy="7986560"/>
          </a:xfrm>
          <a:custGeom>
            <a:avLst/>
            <a:gdLst/>
            <a:ahLst/>
            <a:cxnLst/>
            <a:rect l="l" t="t" r="r" b="b"/>
            <a:pathLst>
              <a:path w="7633173" h="7986560">
                <a:moveTo>
                  <a:pt x="0" y="0"/>
                </a:moveTo>
                <a:lnTo>
                  <a:pt x="7633173" y="0"/>
                </a:lnTo>
                <a:lnTo>
                  <a:pt x="7633173" y="7986560"/>
                </a:lnTo>
                <a:lnTo>
                  <a:pt x="0" y="7986560"/>
                </a:lnTo>
                <a:lnTo>
                  <a:pt x="0" y="0"/>
                </a:lnTo>
                <a:close/>
              </a:path>
            </a:pathLst>
          </a:custGeom>
          <a:blipFill>
            <a:blip r:embed="rId4"/>
            <a:stretch>
              <a:fillRect/>
            </a:stretch>
          </a:blipFill>
        </p:spPr>
      </p:sp>
      <p:sp>
        <p:nvSpPr>
          <p:cNvPr id="15" name="TextBox 15"/>
          <p:cNvSpPr txBox="1"/>
          <p:nvPr/>
        </p:nvSpPr>
        <p:spPr>
          <a:xfrm>
            <a:off x="7634899" y="579959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id="16" name="TextBox 16"/>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17" name="TextBox 17"/>
          <p:cNvSpPr txBox="1"/>
          <p:nvPr/>
        </p:nvSpPr>
        <p:spPr>
          <a:xfrm>
            <a:off x="8554394" y="850089"/>
            <a:ext cx="9149264" cy="357886"/>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Ananlysing the data imbalance </a:t>
            </a:r>
          </a:p>
        </p:txBody>
      </p:sp>
      <p:sp>
        <p:nvSpPr>
          <p:cNvPr id="18" name="TextBox 18"/>
          <p:cNvSpPr txBox="1"/>
          <p:nvPr/>
        </p:nvSpPr>
        <p:spPr>
          <a:xfrm>
            <a:off x="8554394" y="1307271"/>
            <a:ext cx="8767480" cy="376513"/>
          </a:xfrm>
          <a:prstGeom prst="rect">
            <a:avLst/>
          </a:prstGeom>
        </p:spPr>
        <p:txBody>
          <a:bodyPr lIns="0" tIns="0" rIns="0" bIns="0" rtlCol="0" anchor="t">
            <a:spAutoFit/>
          </a:bodyPr>
          <a:lstStyle/>
          <a:p>
            <a:pPr algn="l">
              <a:lnSpc>
                <a:spcPts val="3055"/>
              </a:lnSpc>
            </a:pPr>
            <a:r>
              <a:rPr lang="en-US" sz="2182" u="sng" spc="-43" dirty="0">
                <a:solidFill>
                  <a:srgbClr val="145DA0"/>
                </a:solidFill>
                <a:latin typeface="Poppins"/>
                <a:ea typeface="Poppins"/>
                <a:cs typeface="Poppins"/>
                <a:sym typeface="Poppins"/>
              </a:rPr>
              <a:t>UNIVARIATE ANALYSIS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8491820" y="1508675"/>
            <a:ext cx="7933933" cy="8389765"/>
          </a:xfrm>
          <a:custGeom>
            <a:avLst/>
            <a:gdLst/>
            <a:ahLst/>
            <a:cxnLst/>
            <a:rect l="l" t="t" r="r" b="b"/>
            <a:pathLst>
              <a:path w="7933933" h="8389765">
                <a:moveTo>
                  <a:pt x="0" y="0"/>
                </a:moveTo>
                <a:lnTo>
                  <a:pt x="7933934" y="0"/>
                </a:lnTo>
                <a:lnTo>
                  <a:pt x="7933934" y="8389765"/>
                </a:lnTo>
                <a:lnTo>
                  <a:pt x="0" y="8389765"/>
                </a:lnTo>
                <a:lnTo>
                  <a:pt x="0" y="0"/>
                </a:lnTo>
                <a:close/>
              </a:path>
            </a:pathLst>
          </a:custGeom>
          <a:blipFill>
            <a:blip r:embed="rId4"/>
            <a:stretch>
              <a:fillRect/>
            </a:stretch>
          </a:blipFill>
        </p:spPr>
      </p:sp>
      <p:sp>
        <p:nvSpPr>
          <p:cNvPr id="15" name="TextBox 15"/>
          <p:cNvSpPr txBox="1"/>
          <p:nvPr/>
        </p:nvSpPr>
        <p:spPr>
          <a:xfrm>
            <a:off x="7634899" y="579959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id="16" name="TextBox 16"/>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17" name="TextBox 17"/>
          <p:cNvSpPr txBox="1"/>
          <p:nvPr/>
        </p:nvSpPr>
        <p:spPr>
          <a:xfrm>
            <a:off x="8491820" y="962025"/>
            <a:ext cx="8767480" cy="353687"/>
          </a:xfrm>
          <a:prstGeom prst="rect">
            <a:avLst/>
          </a:prstGeom>
        </p:spPr>
        <p:txBody>
          <a:bodyPr lIns="0" tIns="0" rIns="0" bIns="0" rtlCol="0" anchor="t">
            <a:spAutoFit/>
          </a:bodyPr>
          <a:lstStyle/>
          <a:p>
            <a:pPr algn="l">
              <a:lnSpc>
                <a:spcPts val="2915"/>
              </a:lnSpc>
            </a:pPr>
            <a:r>
              <a:rPr lang="en-US" sz="2082" u="sng" spc="-41" dirty="0">
                <a:solidFill>
                  <a:srgbClr val="145DA0"/>
                </a:solidFill>
                <a:latin typeface="Poppins"/>
                <a:ea typeface="Poppins"/>
                <a:cs typeface="Poppins"/>
                <a:sym typeface="Poppins"/>
              </a:rPr>
              <a:t>BIVARIATE ANALYSIS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8293337" y="1508675"/>
            <a:ext cx="7167751" cy="4124591"/>
          </a:xfrm>
          <a:custGeom>
            <a:avLst/>
            <a:gdLst/>
            <a:ahLst/>
            <a:cxnLst/>
            <a:rect l="l" t="t" r="r" b="b"/>
            <a:pathLst>
              <a:path w="7167751" h="4124591">
                <a:moveTo>
                  <a:pt x="0" y="0"/>
                </a:moveTo>
                <a:lnTo>
                  <a:pt x="7167752" y="0"/>
                </a:lnTo>
                <a:lnTo>
                  <a:pt x="7167752" y="4124590"/>
                </a:lnTo>
                <a:lnTo>
                  <a:pt x="0" y="4124590"/>
                </a:lnTo>
                <a:lnTo>
                  <a:pt x="0" y="0"/>
                </a:lnTo>
                <a:close/>
              </a:path>
            </a:pathLst>
          </a:custGeom>
          <a:blipFill>
            <a:blip r:embed="rId4"/>
            <a:stretch>
              <a:fillRect t="-4189" b="-4189"/>
            </a:stretch>
          </a:blipFill>
        </p:spPr>
      </p:sp>
      <p:sp>
        <p:nvSpPr>
          <p:cNvPr id="15" name="Freeform 15"/>
          <p:cNvSpPr/>
          <p:nvPr/>
        </p:nvSpPr>
        <p:spPr>
          <a:xfrm>
            <a:off x="8201969" y="5842815"/>
            <a:ext cx="7259120" cy="4283927"/>
          </a:xfrm>
          <a:custGeom>
            <a:avLst/>
            <a:gdLst/>
            <a:ahLst/>
            <a:cxnLst/>
            <a:rect l="l" t="t" r="r" b="b"/>
            <a:pathLst>
              <a:path w="7259120" h="4283927">
                <a:moveTo>
                  <a:pt x="0" y="0"/>
                </a:moveTo>
                <a:lnTo>
                  <a:pt x="7259120" y="0"/>
                </a:lnTo>
                <a:lnTo>
                  <a:pt x="7259120" y="4283928"/>
                </a:lnTo>
                <a:lnTo>
                  <a:pt x="0" y="4283928"/>
                </a:lnTo>
                <a:lnTo>
                  <a:pt x="0" y="0"/>
                </a:lnTo>
                <a:close/>
              </a:path>
            </a:pathLst>
          </a:custGeom>
          <a:blipFill>
            <a:blip r:embed="rId5"/>
            <a:stretch>
              <a:fillRect l="-383" b="-538"/>
            </a:stretch>
          </a:blipFill>
        </p:spPr>
      </p:sp>
      <p:sp>
        <p:nvSpPr>
          <p:cNvPr id="16" name="TextBox 16"/>
          <p:cNvSpPr txBox="1"/>
          <p:nvPr/>
        </p:nvSpPr>
        <p:spPr>
          <a:xfrm>
            <a:off x="7634899" y="579959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id="17" name="TextBox 17"/>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18" name="TextBox 18"/>
          <p:cNvSpPr txBox="1"/>
          <p:nvPr/>
        </p:nvSpPr>
        <p:spPr>
          <a:xfrm>
            <a:off x="8293337" y="905608"/>
            <a:ext cx="8767480" cy="376513"/>
          </a:xfrm>
          <a:prstGeom prst="rect">
            <a:avLst/>
          </a:prstGeom>
        </p:spPr>
        <p:txBody>
          <a:bodyPr lIns="0" tIns="0" rIns="0" bIns="0" rtlCol="0" anchor="t">
            <a:spAutoFit/>
          </a:bodyPr>
          <a:lstStyle/>
          <a:p>
            <a:pPr algn="l">
              <a:lnSpc>
                <a:spcPts val="3055"/>
              </a:lnSpc>
            </a:pPr>
            <a:r>
              <a:rPr lang="en-US" sz="2182" u="sng" spc="-43" dirty="0">
                <a:solidFill>
                  <a:srgbClr val="145DA0"/>
                </a:solidFill>
                <a:latin typeface="Poppins"/>
                <a:ea typeface="Poppins"/>
                <a:cs typeface="Poppins"/>
                <a:sym typeface="Poppins"/>
              </a:rPr>
              <a:t>SEGMENTED UNIVARIATE ANALYSIS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7391400" y="2580488"/>
            <a:ext cx="10744200" cy="4568077"/>
          </a:xfrm>
          <a:custGeom>
            <a:avLst/>
            <a:gdLst/>
            <a:ahLst/>
            <a:cxnLst/>
            <a:rect l="l" t="t" r="r" b="b"/>
            <a:pathLst>
              <a:path w="10754366" h="4568077">
                <a:moveTo>
                  <a:pt x="0" y="0"/>
                </a:moveTo>
                <a:lnTo>
                  <a:pt x="10754366" y="0"/>
                </a:lnTo>
                <a:lnTo>
                  <a:pt x="10754366" y="4568077"/>
                </a:lnTo>
                <a:lnTo>
                  <a:pt x="0" y="4568077"/>
                </a:lnTo>
                <a:lnTo>
                  <a:pt x="0" y="0"/>
                </a:lnTo>
                <a:close/>
              </a:path>
            </a:pathLst>
          </a:custGeom>
          <a:blipFill>
            <a:blip r:embed="rId4"/>
            <a:stretch>
              <a:fillRect/>
            </a:stretch>
          </a:blipFill>
        </p:spPr>
      </p:sp>
      <p:sp>
        <p:nvSpPr>
          <p:cNvPr id="15" name="TextBox 15"/>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16" name="TextBox 16"/>
          <p:cNvSpPr txBox="1"/>
          <p:nvPr/>
        </p:nvSpPr>
        <p:spPr>
          <a:xfrm>
            <a:off x="8292392" y="1174111"/>
            <a:ext cx="9149264" cy="357886"/>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Top correlations for different scenarios: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5791176" cy="7887878"/>
            <a:chOff x="0" y="0"/>
            <a:chExt cx="4421880" cy="2208781"/>
          </a:xfrm>
        </p:grpSpPr>
        <p:sp>
          <p:nvSpPr>
            <p:cNvPr id="3" name="Freeform 3"/>
            <p:cNvSpPr/>
            <p:nvPr/>
          </p:nvSpPr>
          <p:spPr>
            <a:xfrm>
              <a:off x="0" y="0"/>
              <a:ext cx="4421880" cy="2208781"/>
            </a:xfrm>
            <a:custGeom>
              <a:avLst/>
              <a:gdLst/>
              <a:ahLst/>
              <a:cxnLst/>
              <a:rect l="l" t="t" r="r" b="b"/>
              <a:pathLst>
                <a:path w="4421880" h="2208781">
                  <a:moveTo>
                    <a:pt x="0" y="0"/>
                  </a:moveTo>
                  <a:lnTo>
                    <a:pt x="4421880" y="0"/>
                  </a:lnTo>
                  <a:lnTo>
                    <a:pt x="4421880" y="2208781"/>
                  </a:lnTo>
                  <a:lnTo>
                    <a:pt x="0" y="2208781"/>
                  </a:lnTo>
                  <a:close/>
                </a:path>
              </a:pathLst>
            </a:custGeom>
            <a:solidFill>
              <a:srgbClr val="145DA0">
                <a:alpha val="95686"/>
              </a:srgbClr>
            </a:solidFill>
            <a:ln cap="sq">
              <a:noFill/>
              <a:prstDash val="solid"/>
              <a:miter/>
            </a:ln>
          </p:spPr>
        </p:sp>
        <p:sp>
          <p:nvSpPr>
            <p:cNvPr id="4" name="TextBox 4"/>
            <p:cNvSpPr txBox="1"/>
            <p:nvPr/>
          </p:nvSpPr>
          <p:spPr>
            <a:xfrm>
              <a:off x="0" y="-38100"/>
              <a:ext cx="4421880" cy="22468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6707511" y="895350"/>
            <a:ext cx="4433554" cy="1159810"/>
          </a:xfrm>
          <a:prstGeom prst="rect">
            <a:avLst/>
          </a:prstGeom>
        </p:spPr>
        <p:txBody>
          <a:bodyPr lIns="0" tIns="0" rIns="0" bIns="0" rtlCol="0" anchor="t">
            <a:spAutoFit/>
          </a:bodyPr>
          <a:lstStyle/>
          <a:p>
            <a:pPr marL="0" lvl="0" indent="0" algn="l">
              <a:lnSpc>
                <a:spcPts val="9429"/>
              </a:lnSpc>
              <a:spcBef>
                <a:spcPct val="0"/>
              </a:spcBef>
            </a:pPr>
            <a:r>
              <a:rPr lang="en-US" sz="6735">
                <a:solidFill>
                  <a:srgbClr val="FDFDFD"/>
                </a:solidFill>
                <a:latin typeface="Open Sans Extra Bold"/>
                <a:ea typeface="Open Sans Extra Bold"/>
                <a:cs typeface="Open Sans Extra Bold"/>
                <a:sym typeface="Open Sans Extra Bold"/>
              </a:rPr>
              <a:t>ANALYSIS </a:t>
            </a:r>
          </a:p>
        </p:txBody>
      </p:sp>
      <p:grpSp>
        <p:nvGrpSpPr>
          <p:cNvPr id="6" name="Group 6"/>
          <p:cNvGrpSpPr/>
          <p:nvPr/>
        </p:nvGrpSpPr>
        <p:grpSpPr>
          <a:xfrm>
            <a:off x="15238003" y="8290589"/>
            <a:ext cx="7523780" cy="752378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3724222" y="-4507687"/>
            <a:ext cx="5924489" cy="5924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TextBox 12"/>
          <p:cNvSpPr txBox="1"/>
          <p:nvPr/>
        </p:nvSpPr>
        <p:spPr>
          <a:xfrm>
            <a:off x="1315751" y="2007535"/>
            <a:ext cx="15113360" cy="6737716"/>
          </a:xfrm>
          <a:prstGeom prst="rect">
            <a:avLst/>
          </a:prstGeom>
        </p:spPr>
        <p:txBody>
          <a:bodyPr lIns="0" tIns="0" rIns="0" bIns="0" rtlCol="0" anchor="t">
            <a:spAutoFit/>
          </a:bodyPr>
          <a:lstStyle/>
          <a:p>
            <a:pPr marL="392493" lvl="1" indent="-196246" algn="l">
              <a:lnSpc>
                <a:spcPts val="2545"/>
              </a:lnSpc>
              <a:buFont typeface="Arial"/>
              <a:buChar char="•"/>
            </a:pPr>
            <a:r>
              <a:rPr lang="en-US" sz="1817" spc="-36" dirty="0">
                <a:solidFill>
                  <a:srgbClr val="FDFDFD"/>
                </a:solidFill>
                <a:latin typeface="Poppins"/>
                <a:ea typeface="Poppins"/>
                <a:cs typeface="Poppins"/>
                <a:sym typeface="Poppins"/>
              </a:rPr>
              <a:t>Of all the applicants, only 8.07% of the clients have difficulty in payment.</a:t>
            </a:r>
          </a:p>
          <a:p>
            <a:pPr marL="392493" lvl="1" indent="-196246" algn="l">
              <a:lnSpc>
                <a:spcPts val="2545"/>
              </a:lnSpc>
              <a:buFont typeface="Arial"/>
              <a:buChar char="•"/>
            </a:pPr>
            <a:r>
              <a:rPr lang="en-US" sz="1817" spc="-36" dirty="0">
                <a:solidFill>
                  <a:srgbClr val="FDFDFD"/>
                </a:solidFill>
                <a:latin typeface="Poppins"/>
                <a:ea typeface="Poppins"/>
                <a:cs typeface="Poppins"/>
                <a:sym typeface="Poppins"/>
              </a:rPr>
              <a:t> There are various driving factors for loan defaults </a:t>
            </a:r>
          </a:p>
          <a:p>
            <a:pPr marL="514350" indent="-514350" algn="l">
              <a:lnSpc>
                <a:spcPts val="2545"/>
              </a:lnSpc>
              <a:buFont typeface="+mj-lt"/>
              <a:buAutoNum type="romanLcPeriod"/>
            </a:pPr>
            <a:r>
              <a:rPr lang="en-US" sz="1817" spc="-36" dirty="0">
                <a:solidFill>
                  <a:srgbClr val="FDFDFD"/>
                </a:solidFill>
                <a:latin typeface="Poppins"/>
                <a:ea typeface="Poppins"/>
                <a:cs typeface="Poppins"/>
                <a:sym typeface="Poppins"/>
              </a:rPr>
              <a:t>Consumer attributes</a:t>
            </a:r>
          </a:p>
          <a:p>
            <a:pPr marL="514350" indent="-514350" algn="l">
              <a:lnSpc>
                <a:spcPts val="2545"/>
              </a:lnSpc>
              <a:buFont typeface="+mj-lt"/>
              <a:buAutoNum type="romanLcPeriod"/>
            </a:pPr>
            <a:r>
              <a:rPr lang="en-US" sz="1817" spc="-36" dirty="0">
                <a:solidFill>
                  <a:srgbClr val="FDFDFD"/>
                </a:solidFill>
                <a:latin typeface="Poppins"/>
                <a:ea typeface="Poppins"/>
                <a:cs typeface="Poppins"/>
                <a:sym typeface="Poppins"/>
              </a:rPr>
              <a:t>loan attributes</a:t>
            </a:r>
          </a:p>
          <a:p>
            <a:pPr marL="392493" lvl="1" indent="-196246" algn="l">
              <a:lnSpc>
                <a:spcPts val="2545"/>
              </a:lnSpc>
              <a:buFont typeface="Arial"/>
              <a:buChar char="•"/>
            </a:pPr>
            <a:r>
              <a:rPr lang="en-US" sz="1817" spc="-36" dirty="0">
                <a:solidFill>
                  <a:srgbClr val="FDFDFD"/>
                </a:solidFill>
                <a:latin typeface="Poppins"/>
                <a:ea typeface="Poppins"/>
                <a:cs typeface="Poppins"/>
                <a:sym typeface="Poppins"/>
              </a:rPr>
              <a:t> Clients with high loan default tendencies are :- </a:t>
            </a:r>
          </a:p>
          <a:p>
            <a:pPr marL="457200" indent="-457200" algn="l">
              <a:lnSpc>
                <a:spcPts val="2545"/>
              </a:lnSpc>
              <a:buFont typeface="+mj-lt"/>
              <a:buAutoNum type="alphaLcParenR"/>
            </a:pPr>
            <a:r>
              <a:rPr lang="en-US" sz="1817" spc="-36" dirty="0">
                <a:solidFill>
                  <a:srgbClr val="FDFDFD"/>
                </a:solidFill>
                <a:latin typeface="Poppins"/>
                <a:ea typeface="Poppins"/>
                <a:cs typeface="Poppins"/>
                <a:sym typeface="Poppins"/>
              </a:rPr>
              <a:t>having low income </a:t>
            </a:r>
          </a:p>
          <a:p>
            <a:pPr marL="457200" indent="-457200" algn="l">
              <a:lnSpc>
                <a:spcPts val="2545"/>
              </a:lnSpc>
              <a:buFont typeface="+mj-lt"/>
              <a:buAutoNum type="alphaLcParenR"/>
            </a:pPr>
            <a:r>
              <a:rPr lang="en-US" sz="1817" spc="-36" dirty="0">
                <a:solidFill>
                  <a:srgbClr val="FDFDFD"/>
                </a:solidFill>
                <a:latin typeface="Poppins"/>
                <a:ea typeface="Poppins"/>
                <a:cs typeface="Poppins"/>
                <a:sym typeface="Poppins"/>
              </a:rPr>
              <a:t>clients living with parents</a:t>
            </a:r>
          </a:p>
          <a:p>
            <a:pPr marL="457200" indent="-457200" algn="l">
              <a:lnSpc>
                <a:spcPts val="2545"/>
              </a:lnSpc>
              <a:buFont typeface="+mj-lt"/>
              <a:buAutoNum type="alphaLcParenR"/>
            </a:pPr>
            <a:r>
              <a:rPr lang="en-US" sz="1817" spc="-36" dirty="0">
                <a:solidFill>
                  <a:srgbClr val="FDFDFD"/>
                </a:solidFill>
                <a:latin typeface="Poppins"/>
                <a:ea typeface="Poppins"/>
                <a:cs typeface="Poppins"/>
                <a:sym typeface="Poppins"/>
              </a:rPr>
              <a:t>unemployed clients</a:t>
            </a:r>
          </a:p>
          <a:p>
            <a:pPr marL="457200" indent="-457200" algn="l">
              <a:lnSpc>
                <a:spcPts val="2545"/>
              </a:lnSpc>
              <a:buFont typeface="+mj-lt"/>
              <a:buAutoNum type="alphaLcParenR"/>
            </a:pPr>
            <a:r>
              <a:rPr lang="en-US" sz="1817" spc="-36" dirty="0">
                <a:solidFill>
                  <a:srgbClr val="FDFDFD"/>
                </a:solidFill>
                <a:latin typeface="Poppins"/>
                <a:ea typeface="Poppins"/>
                <a:cs typeface="Poppins"/>
                <a:sym typeface="Poppins"/>
              </a:rPr>
              <a:t>clients with large family </a:t>
            </a:r>
          </a:p>
          <a:p>
            <a:pPr marL="457200" indent="-457200" algn="l">
              <a:lnSpc>
                <a:spcPts val="2545"/>
              </a:lnSpc>
              <a:buFont typeface="+mj-lt"/>
              <a:buAutoNum type="alphaLcParenR"/>
            </a:pPr>
            <a:r>
              <a:rPr lang="en-US" sz="1817" spc="-36" dirty="0">
                <a:solidFill>
                  <a:srgbClr val="FDFDFD"/>
                </a:solidFill>
                <a:latin typeface="Poppins"/>
                <a:ea typeface="Poppins"/>
                <a:cs typeface="Poppins"/>
                <a:sym typeface="Poppins"/>
              </a:rPr>
              <a:t>clients from self employed and business entity organizations </a:t>
            </a:r>
          </a:p>
          <a:p>
            <a:pPr marL="457200" indent="-457200" algn="l">
              <a:lnSpc>
                <a:spcPts val="2545"/>
              </a:lnSpc>
              <a:buFont typeface="+mj-lt"/>
              <a:buAutoNum type="alphaLcParenR"/>
            </a:pPr>
            <a:r>
              <a:rPr lang="en-US" sz="1817" spc="-36" dirty="0">
                <a:solidFill>
                  <a:srgbClr val="FDFDFD"/>
                </a:solidFill>
                <a:latin typeface="Poppins"/>
                <a:ea typeface="Poppins"/>
                <a:cs typeface="Poppins"/>
                <a:sym typeface="Poppins"/>
              </a:rPr>
              <a:t>early adulthood clients</a:t>
            </a:r>
          </a:p>
          <a:p>
            <a:pPr marL="457200" indent="-457200" algn="l">
              <a:lnSpc>
                <a:spcPts val="2545"/>
              </a:lnSpc>
              <a:buFont typeface="+mj-lt"/>
              <a:buAutoNum type="alphaLcParenR"/>
            </a:pPr>
            <a:r>
              <a:rPr lang="en-US" sz="1817" spc="-36" dirty="0">
                <a:solidFill>
                  <a:srgbClr val="FDFDFD"/>
                </a:solidFill>
                <a:latin typeface="Poppins"/>
                <a:ea typeface="Poppins"/>
                <a:cs typeface="Poppins"/>
                <a:sym typeface="Poppins"/>
              </a:rPr>
              <a:t>single or not married clients </a:t>
            </a:r>
          </a:p>
          <a:p>
            <a:pPr marL="457200" indent="-457200" algn="l">
              <a:lnSpc>
                <a:spcPts val="2545"/>
              </a:lnSpc>
              <a:buFont typeface="+mj-lt"/>
              <a:buAutoNum type="alphaLcParenR"/>
            </a:pPr>
            <a:r>
              <a:rPr lang="en-US" sz="1817" spc="-36" dirty="0">
                <a:solidFill>
                  <a:srgbClr val="FDFDFD"/>
                </a:solidFill>
                <a:latin typeface="Poppins"/>
                <a:ea typeface="Poppins"/>
                <a:cs typeface="Poppins"/>
                <a:sym typeface="Poppins"/>
              </a:rPr>
              <a:t>clients will rejected previous application</a:t>
            </a:r>
          </a:p>
          <a:p>
            <a:pPr marL="392493" lvl="1" indent="-196246" algn="l">
              <a:lnSpc>
                <a:spcPts val="2545"/>
              </a:lnSpc>
              <a:buFont typeface="Arial"/>
              <a:buChar char="•"/>
            </a:pPr>
            <a:r>
              <a:rPr lang="en-US" sz="1817" spc="-36" dirty="0">
                <a:solidFill>
                  <a:srgbClr val="FDFDFD"/>
                </a:solidFill>
                <a:latin typeface="Poppins"/>
                <a:ea typeface="Poppins"/>
                <a:cs typeface="Poppins"/>
                <a:sym typeface="Poppins"/>
              </a:rPr>
              <a:t> Clients with good loan payment capabilities are :-</a:t>
            </a:r>
          </a:p>
          <a:p>
            <a:pPr marL="457200" indent="-457200" algn="l">
              <a:lnSpc>
                <a:spcPts val="2545"/>
              </a:lnSpc>
              <a:buFont typeface="+mj-lt"/>
              <a:buAutoNum type="arabicPeriod"/>
            </a:pPr>
            <a:r>
              <a:rPr lang="en-US" sz="1817" spc="-36" dirty="0">
                <a:solidFill>
                  <a:srgbClr val="FDFDFD"/>
                </a:solidFill>
                <a:latin typeface="Poppins"/>
                <a:ea typeface="Poppins"/>
                <a:cs typeface="Poppins"/>
                <a:sym typeface="Poppins"/>
              </a:rPr>
              <a:t>have high income </a:t>
            </a:r>
          </a:p>
          <a:p>
            <a:pPr marL="457200" indent="-457200" algn="l">
              <a:lnSpc>
                <a:spcPts val="2545"/>
              </a:lnSpc>
              <a:buFont typeface="+mj-lt"/>
              <a:buAutoNum type="arabicPeriod"/>
            </a:pPr>
            <a:r>
              <a:rPr lang="en-US" sz="1817" spc="-36" dirty="0">
                <a:solidFill>
                  <a:srgbClr val="FDFDFD"/>
                </a:solidFill>
                <a:latin typeface="Poppins"/>
                <a:ea typeface="Poppins"/>
                <a:cs typeface="Poppins"/>
                <a:sym typeface="Poppins"/>
              </a:rPr>
              <a:t>clients with small family </a:t>
            </a:r>
          </a:p>
          <a:p>
            <a:pPr marL="457200" indent="-457200" algn="l">
              <a:lnSpc>
                <a:spcPts val="2545"/>
              </a:lnSpc>
              <a:buFont typeface="+mj-lt"/>
              <a:buAutoNum type="arabicPeriod"/>
            </a:pPr>
            <a:r>
              <a:rPr lang="en-US" sz="1817" spc="-36" dirty="0">
                <a:solidFill>
                  <a:srgbClr val="FDFDFD"/>
                </a:solidFill>
                <a:latin typeface="Poppins"/>
                <a:ea typeface="Poppins"/>
                <a:cs typeface="Poppins"/>
                <a:sym typeface="Poppins"/>
              </a:rPr>
              <a:t>clients owning reality </a:t>
            </a:r>
          </a:p>
          <a:p>
            <a:pPr marL="457200" indent="-457200" algn="l">
              <a:lnSpc>
                <a:spcPts val="2545"/>
              </a:lnSpc>
              <a:buFont typeface="+mj-lt"/>
              <a:buAutoNum type="arabicPeriod"/>
            </a:pPr>
            <a:r>
              <a:rPr lang="en-US" sz="1817" spc="-36" dirty="0">
                <a:solidFill>
                  <a:srgbClr val="FDFDFD"/>
                </a:solidFill>
                <a:latin typeface="Poppins"/>
                <a:ea typeface="Poppins"/>
                <a:cs typeface="Poppins"/>
                <a:sym typeface="Poppins"/>
              </a:rPr>
              <a:t>married </a:t>
            </a:r>
          </a:p>
          <a:p>
            <a:pPr marL="457200" indent="-457200" algn="l">
              <a:lnSpc>
                <a:spcPts val="2545"/>
              </a:lnSpc>
              <a:buFont typeface="+mj-lt"/>
              <a:buAutoNum type="arabicPeriod"/>
            </a:pPr>
            <a:r>
              <a:rPr lang="en-US" sz="1817" spc="-36" dirty="0">
                <a:solidFill>
                  <a:srgbClr val="FDFDFD"/>
                </a:solidFill>
                <a:latin typeface="Poppins"/>
                <a:ea typeface="Poppins"/>
                <a:cs typeface="Poppins"/>
                <a:sym typeface="Poppins"/>
              </a:rPr>
              <a:t>clients that are middle or late adulthood clients </a:t>
            </a:r>
          </a:p>
          <a:p>
            <a:pPr marL="457200" indent="-457200" algn="l">
              <a:lnSpc>
                <a:spcPts val="2545"/>
              </a:lnSpc>
              <a:buFont typeface="+mj-lt"/>
              <a:buAutoNum type="arabicPeriod"/>
            </a:pPr>
            <a:r>
              <a:rPr lang="en-US" sz="1817" spc="-36" dirty="0">
                <a:solidFill>
                  <a:srgbClr val="FDFDFD"/>
                </a:solidFill>
                <a:latin typeface="Poppins"/>
                <a:ea typeface="Poppins"/>
                <a:cs typeface="Poppins"/>
                <a:sym typeface="Poppins"/>
              </a:rPr>
              <a:t>clients who are pensioners, state servants and are on maternity leave </a:t>
            </a:r>
          </a:p>
          <a:p>
            <a:pPr marL="457200" indent="-457200" algn="l">
              <a:lnSpc>
                <a:spcPts val="2545"/>
              </a:lnSpc>
              <a:buFont typeface="+mj-lt"/>
              <a:buAutoNum type="arabicPeriod"/>
            </a:pPr>
            <a:r>
              <a:rPr lang="en-US" sz="1817" spc="-36" dirty="0">
                <a:solidFill>
                  <a:srgbClr val="FDFDFD"/>
                </a:solidFill>
                <a:latin typeface="Poppins"/>
                <a:ea typeface="Poppins"/>
                <a:cs typeface="Poppins"/>
                <a:sym typeface="Poppins"/>
              </a:rPr>
              <a:t>clients with improved previous applications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09063" y="9741683"/>
            <a:ext cx="19281856" cy="545317"/>
            <a:chOff x="0" y="0"/>
            <a:chExt cx="5078349" cy="143623"/>
          </a:xfrm>
        </p:grpSpPr>
        <p:sp>
          <p:nvSpPr>
            <p:cNvPr id="3" name="Freeform 3"/>
            <p:cNvSpPr/>
            <p:nvPr/>
          </p:nvSpPr>
          <p:spPr>
            <a:xfrm>
              <a:off x="0" y="0"/>
              <a:ext cx="5078349" cy="143623"/>
            </a:xfrm>
            <a:custGeom>
              <a:avLst/>
              <a:gdLst/>
              <a:ahLst/>
              <a:cxnLst/>
              <a:rect l="l" t="t" r="r" b="b"/>
              <a:pathLst>
                <a:path w="5078349" h="143623">
                  <a:moveTo>
                    <a:pt x="0" y="0"/>
                  </a:moveTo>
                  <a:lnTo>
                    <a:pt x="5078349" y="0"/>
                  </a:lnTo>
                  <a:lnTo>
                    <a:pt x="5078349" y="143623"/>
                  </a:lnTo>
                  <a:lnTo>
                    <a:pt x="0" y="143623"/>
                  </a:lnTo>
                  <a:close/>
                </a:path>
              </a:pathLst>
            </a:custGeom>
            <a:solidFill>
              <a:srgbClr val="145DA0"/>
            </a:solidFill>
            <a:ln cap="sq">
              <a:noFill/>
              <a:prstDash val="solid"/>
              <a:miter/>
            </a:ln>
          </p:spPr>
        </p:sp>
        <p:sp>
          <p:nvSpPr>
            <p:cNvPr id="4" name="TextBox 4"/>
            <p:cNvSpPr txBox="1"/>
            <p:nvPr/>
          </p:nvSpPr>
          <p:spPr>
            <a:xfrm>
              <a:off x="0" y="-38100"/>
              <a:ext cx="5078349" cy="18172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0" y="0"/>
            <a:ext cx="18288000" cy="8024319"/>
            <a:chOff x="0" y="0"/>
            <a:chExt cx="24384000" cy="10699092"/>
          </a:xfrm>
        </p:grpSpPr>
        <p:sp>
          <p:nvSpPr>
            <p:cNvPr id="6" name="Freeform 6"/>
            <p:cNvSpPr/>
            <p:nvPr/>
          </p:nvSpPr>
          <p:spPr>
            <a:xfrm>
              <a:off x="0" y="0"/>
              <a:ext cx="24384000" cy="6858000"/>
            </a:xfrm>
            <a:custGeom>
              <a:avLst/>
              <a:gdLst/>
              <a:ahLst/>
              <a:cxnLst/>
              <a:rect l="l" t="t" r="r" b="b"/>
              <a:pathLst>
                <a:path w="24384000" h="6858000">
                  <a:moveTo>
                    <a:pt x="0" y="0"/>
                  </a:moveTo>
                  <a:lnTo>
                    <a:pt x="24384000" y="0"/>
                  </a:lnTo>
                  <a:lnTo>
                    <a:pt x="24384000" y="6858000"/>
                  </a:lnTo>
                  <a:lnTo>
                    <a:pt x="0" y="6858000"/>
                  </a:lnTo>
                  <a:lnTo>
                    <a:pt x="0" y="0"/>
                  </a:lnTo>
                  <a:close/>
                </a:path>
              </a:pathLst>
            </a:custGeom>
            <a:blipFill>
              <a:blip r:embed="rId2"/>
              <a:stretch>
                <a:fillRect t="-72406" b="-64482"/>
              </a:stretch>
            </a:blipFill>
          </p:spPr>
        </p:sp>
        <p:grpSp>
          <p:nvGrpSpPr>
            <p:cNvPr id="7" name="Group 7"/>
            <p:cNvGrpSpPr/>
            <p:nvPr/>
          </p:nvGrpSpPr>
          <p:grpSpPr>
            <a:xfrm>
              <a:off x="4490077" y="3454075"/>
              <a:ext cx="15403846" cy="7245016"/>
              <a:chOff x="0" y="0"/>
              <a:chExt cx="3042735" cy="1431114"/>
            </a:xfrm>
          </p:grpSpPr>
          <p:sp>
            <p:nvSpPr>
              <p:cNvPr id="8" name="Freeform 8"/>
              <p:cNvSpPr/>
              <p:nvPr/>
            </p:nvSpPr>
            <p:spPr>
              <a:xfrm>
                <a:off x="0" y="0"/>
                <a:ext cx="3042735" cy="1431114"/>
              </a:xfrm>
              <a:custGeom>
                <a:avLst/>
                <a:gdLst/>
                <a:ahLst/>
                <a:cxnLst/>
                <a:rect l="l" t="t" r="r" b="b"/>
                <a:pathLst>
                  <a:path w="3042735" h="1431114">
                    <a:moveTo>
                      <a:pt x="0" y="0"/>
                    </a:moveTo>
                    <a:lnTo>
                      <a:pt x="3042735" y="0"/>
                    </a:lnTo>
                    <a:lnTo>
                      <a:pt x="3042735" y="1431114"/>
                    </a:lnTo>
                    <a:lnTo>
                      <a:pt x="0" y="1431114"/>
                    </a:lnTo>
                    <a:close/>
                  </a:path>
                </a:pathLst>
              </a:custGeom>
              <a:solidFill>
                <a:srgbClr val="145DA0"/>
              </a:solidFill>
              <a:ln cap="sq">
                <a:noFill/>
                <a:prstDash val="solid"/>
                <a:miter/>
              </a:ln>
            </p:spPr>
          </p:sp>
          <p:sp>
            <p:nvSpPr>
              <p:cNvPr id="9" name="TextBox 9"/>
              <p:cNvSpPr txBox="1"/>
              <p:nvPr/>
            </p:nvSpPr>
            <p:spPr>
              <a:xfrm>
                <a:off x="0" y="-38100"/>
                <a:ext cx="3042735" cy="1469214"/>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5195673" y="3906248"/>
              <a:ext cx="13992653" cy="1287793"/>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DATA ANALYTICS PROCESS</a:t>
              </a:r>
            </a:p>
          </p:txBody>
        </p:sp>
        <p:sp>
          <p:nvSpPr>
            <p:cNvPr id="11" name="TextBox 11"/>
            <p:cNvSpPr txBox="1"/>
            <p:nvPr/>
          </p:nvSpPr>
          <p:spPr>
            <a:xfrm>
              <a:off x="5195673" y="5642273"/>
              <a:ext cx="13992653" cy="4706236"/>
            </a:xfrm>
            <a:prstGeom prst="rect">
              <a:avLst/>
            </a:prstGeom>
          </p:spPr>
          <p:txBody>
            <a:bodyPr lIns="0" tIns="0" rIns="0" bIns="0" rtlCol="0" anchor="t">
              <a:spAutoFit/>
            </a:bodyPr>
            <a:lstStyle/>
            <a:p>
              <a:pPr algn="just">
                <a:lnSpc>
                  <a:spcPts val="4688"/>
                </a:lnSpc>
              </a:pPr>
              <a:r>
                <a:rPr lang="en-US" sz="3348" spc="-66">
                  <a:solidFill>
                    <a:srgbClr val="FDFDFD"/>
                  </a:solidFill>
                  <a:latin typeface="Poppins"/>
                  <a:ea typeface="Poppins"/>
                  <a:cs typeface="Poppins"/>
                  <a:sym typeface="Poppins"/>
                </a:rPr>
                <a:t>Data Analytics invoves analyzing the raw data to draw meaningful insights and support decision making. </a:t>
              </a:r>
            </a:p>
            <a:p>
              <a:pPr algn="just">
                <a:lnSpc>
                  <a:spcPts val="4688"/>
                </a:lnSpc>
              </a:pPr>
              <a:r>
                <a:rPr lang="en-US" sz="3348" spc="-66">
                  <a:solidFill>
                    <a:srgbClr val="FDFDFD"/>
                  </a:solidFill>
                  <a:latin typeface="Poppins"/>
                  <a:ea typeface="Poppins"/>
                  <a:cs typeface="Poppins"/>
                  <a:sym typeface="Poppins"/>
                </a:rPr>
                <a:t>The steps for data analytics problem solving are:</a:t>
              </a:r>
            </a:p>
            <a:p>
              <a:pPr algn="just">
                <a:lnSpc>
                  <a:spcPts val="4688"/>
                </a:lnSpc>
                <a:spcBef>
                  <a:spcPct val="0"/>
                </a:spcBef>
              </a:pPr>
              <a:r>
                <a:rPr lang="en-US" sz="3348" spc="-66">
                  <a:solidFill>
                    <a:srgbClr val="FDFDFD"/>
                  </a:solidFill>
                  <a:latin typeface="Poppins"/>
                  <a:ea typeface="Poppins"/>
                  <a:cs typeface="Poppins"/>
                  <a:sym typeface="Poppins"/>
                </a:rPr>
                <a:t>Plan&gt;&gt; Prepare&gt;&gt; Process&gt;&gt; Analyse&gt;&gt; Visualise&gt;&gt; Strategise.</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397604" y="2071462"/>
            <a:ext cx="13798703" cy="5884333"/>
            <a:chOff x="0" y="0"/>
            <a:chExt cx="3634226" cy="1549783"/>
          </a:xfrm>
        </p:grpSpPr>
        <p:sp>
          <p:nvSpPr>
            <p:cNvPr id="4" name="Freeform 4"/>
            <p:cNvSpPr/>
            <p:nvPr/>
          </p:nvSpPr>
          <p:spPr>
            <a:xfrm>
              <a:off x="0" y="0"/>
              <a:ext cx="3634227" cy="1549783"/>
            </a:xfrm>
            <a:custGeom>
              <a:avLst/>
              <a:gdLst/>
              <a:ahLst/>
              <a:cxnLst/>
              <a:rect l="l" t="t" r="r" b="b"/>
              <a:pathLst>
                <a:path w="3634227" h="1549783">
                  <a:moveTo>
                    <a:pt x="0" y="0"/>
                  </a:moveTo>
                  <a:lnTo>
                    <a:pt x="3634227" y="0"/>
                  </a:lnTo>
                  <a:lnTo>
                    <a:pt x="3634227" y="1549783"/>
                  </a:lnTo>
                  <a:lnTo>
                    <a:pt x="0" y="1549783"/>
                  </a:lnTo>
                  <a:close/>
                </a:path>
              </a:pathLst>
            </a:custGeom>
            <a:solidFill>
              <a:srgbClr val="145DA0">
                <a:alpha val="77647"/>
              </a:srgbClr>
            </a:solidFill>
            <a:ln w="38100" cap="sq">
              <a:solidFill>
                <a:srgbClr val="FFFFFF">
                  <a:alpha val="77647"/>
                </a:srgbClr>
              </a:solidFill>
              <a:prstDash val="solid"/>
              <a:miter/>
            </a:ln>
          </p:spPr>
        </p:sp>
        <p:sp>
          <p:nvSpPr>
            <p:cNvPr id="5" name="TextBox 5"/>
            <p:cNvSpPr txBox="1"/>
            <p:nvPr/>
          </p:nvSpPr>
          <p:spPr>
            <a:xfrm>
              <a:off x="0" y="-38100"/>
              <a:ext cx="3634226" cy="158788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485731" y="2124724"/>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CONCLUSION</a:t>
            </a:r>
          </a:p>
        </p:txBody>
      </p:sp>
      <p:sp>
        <p:nvSpPr>
          <p:cNvPr id="7" name="TextBox 7"/>
          <p:cNvSpPr txBox="1"/>
          <p:nvPr/>
        </p:nvSpPr>
        <p:spPr>
          <a:xfrm>
            <a:off x="2881502" y="4302577"/>
            <a:ext cx="12747890" cy="3056035"/>
          </a:xfrm>
          <a:prstGeom prst="rect">
            <a:avLst/>
          </a:prstGeom>
        </p:spPr>
        <p:txBody>
          <a:bodyPr lIns="0" tIns="0" rIns="0" bIns="0" rtlCol="0" anchor="t">
            <a:spAutoFit/>
          </a:bodyPr>
          <a:lstStyle/>
          <a:p>
            <a:pPr marL="0" lvl="0" indent="0" algn="just">
              <a:lnSpc>
                <a:spcPts val="4807"/>
              </a:lnSpc>
              <a:spcBef>
                <a:spcPct val="0"/>
              </a:spcBef>
            </a:pPr>
            <a:r>
              <a:rPr lang="en-US" sz="3433" spc="-68">
                <a:solidFill>
                  <a:srgbClr val="FFFFFF"/>
                </a:solidFill>
                <a:latin typeface="Poppins"/>
                <a:ea typeface="Poppins"/>
                <a:cs typeface="Poppins"/>
                <a:sym typeface="Poppins"/>
              </a:rPr>
              <a:t>I have successfully performed risk analysis and gathered insights on loan payment and defaulters and their attributes. I was able to classify and profile the various kinds of clients who have applied for loans. I've also learnt to perform eda using Excel as well as using python.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50000" b="-50000"/>
            </a:stretch>
          </a:blipFill>
        </p:spPr>
      </p:sp>
      <p:grpSp>
        <p:nvGrpSpPr>
          <p:cNvPr id="3" name="Group 3"/>
          <p:cNvGrpSpPr/>
          <p:nvPr/>
        </p:nvGrpSpPr>
        <p:grpSpPr>
          <a:xfrm>
            <a:off x="-309063" y="9741683"/>
            <a:ext cx="19281856" cy="545317"/>
            <a:chOff x="0" y="0"/>
            <a:chExt cx="5078349" cy="143623"/>
          </a:xfrm>
        </p:grpSpPr>
        <p:sp>
          <p:nvSpPr>
            <p:cNvPr id="4" name="Freeform 4"/>
            <p:cNvSpPr/>
            <p:nvPr/>
          </p:nvSpPr>
          <p:spPr>
            <a:xfrm>
              <a:off x="0" y="0"/>
              <a:ext cx="5078349" cy="143623"/>
            </a:xfrm>
            <a:custGeom>
              <a:avLst/>
              <a:gdLst/>
              <a:ahLst/>
              <a:cxnLst/>
              <a:rect l="l" t="t" r="r" b="b"/>
              <a:pathLst>
                <a:path w="5078349" h="143623">
                  <a:moveTo>
                    <a:pt x="0" y="0"/>
                  </a:moveTo>
                  <a:lnTo>
                    <a:pt x="5078349" y="0"/>
                  </a:lnTo>
                  <a:lnTo>
                    <a:pt x="5078349" y="143623"/>
                  </a:lnTo>
                  <a:lnTo>
                    <a:pt x="0" y="143623"/>
                  </a:lnTo>
                  <a:close/>
                </a:path>
              </a:pathLst>
            </a:custGeom>
            <a:solidFill>
              <a:srgbClr val="145DA0"/>
            </a:solidFill>
            <a:ln cap="sq">
              <a:noFill/>
              <a:prstDash val="solid"/>
              <a:miter/>
            </a:ln>
          </p:spPr>
        </p:sp>
        <p:sp>
          <p:nvSpPr>
            <p:cNvPr id="5" name="TextBox 5"/>
            <p:cNvSpPr txBox="1"/>
            <p:nvPr/>
          </p:nvSpPr>
          <p:spPr>
            <a:xfrm>
              <a:off x="0" y="-38100"/>
              <a:ext cx="5078349" cy="18172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270392" y="3008268"/>
            <a:ext cx="15527727" cy="5804519"/>
            <a:chOff x="0" y="0"/>
            <a:chExt cx="4089607" cy="1528762"/>
          </a:xfrm>
        </p:grpSpPr>
        <p:sp>
          <p:nvSpPr>
            <p:cNvPr id="7" name="Freeform 7"/>
            <p:cNvSpPr/>
            <p:nvPr/>
          </p:nvSpPr>
          <p:spPr>
            <a:xfrm>
              <a:off x="0" y="0"/>
              <a:ext cx="4089607" cy="1528762"/>
            </a:xfrm>
            <a:custGeom>
              <a:avLst/>
              <a:gdLst/>
              <a:ahLst/>
              <a:cxnLst/>
              <a:rect l="l" t="t" r="r" b="b"/>
              <a:pathLst>
                <a:path w="4089607" h="1528762">
                  <a:moveTo>
                    <a:pt x="0" y="0"/>
                  </a:moveTo>
                  <a:lnTo>
                    <a:pt x="4089607" y="0"/>
                  </a:lnTo>
                  <a:lnTo>
                    <a:pt x="4089607" y="1528762"/>
                  </a:lnTo>
                  <a:lnTo>
                    <a:pt x="0" y="1528762"/>
                  </a:lnTo>
                  <a:close/>
                </a:path>
              </a:pathLst>
            </a:custGeom>
            <a:solidFill>
              <a:srgbClr val="145DA0"/>
            </a:solidFill>
            <a:ln cap="sq">
              <a:noFill/>
              <a:prstDash val="solid"/>
              <a:miter/>
            </a:ln>
          </p:spPr>
        </p:sp>
        <p:sp>
          <p:nvSpPr>
            <p:cNvPr id="8" name="TextBox 8"/>
            <p:cNvSpPr txBox="1"/>
            <p:nvPr/>
          </p:nvSpPr>
          <p:spPr>
            <a:xfrm>
              <a:off x="0" y="-38100"/>
              <a:ext cx="4089607" cy="156686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367558" y="2893968"/>
            <a:ext cx="11552885" cy="1036847"/>
          </a:xfrm>
          <a:prstGeom prst="rect">
            <a:avLst/>
          </a:prstGeom>
        </p:spPr>
        <p:txBody>
          <a:bodyPr lIns="0" tIns="0" rIns="0" bIns="0" rtlCol="0" anchor="t">
            <a:spAutoFit/>
          </a:bodyPr>
          <a:lstStyle/>
          <a:p>
            <a:pPr marL="0" lvl="0" indent="0" algn="ctr">
              <a:lnSpc>
                <a:spcPts val="8475"/>
              </a:lnSpc>
              <a:spcBef>
                <a:spcPct val="0"/>
              </a:spcBef>
            </a:pPr>
            <a:r>
              <a:rPr lang="en-US" sz="6054">
                <a:solidFill>
                  <a:srgbClr val="FDFDFD"/>
                </a:solidFill>
                <a:latin typeface="Open Sans Extra Bold"/>
                <a:ea typeface="Open Sans Extra Bold"/>
                <a:cs typeface="Open Sans Extra Bold"/>
                <a:sym typeface="Open Sans Extra Bold"/>
              </a:rPr>
              <a:t>IMPACT OF CAR FEATURES</a:t>
            </a:r>
          </a:p>
        </p:txBody>
      </p:sp>
      <p:sp>
        <p:nvSpPr>
          <p:cNvPr id="10" name="TextBox 10"/>
          <p:cNvSpPr txBox="1"/>
          <p:nvPr/>
        </p:nvSpPr>
        <p:spPr>
          <a:xfrm>
            <a:off x="1622822" y="3854614"/>
            <a:ext cx="14822866" cy="4676199"/>
          </a:xfrm>
          <a:prstGeom prst="rect">
            <a:avLst/>
          </a:prstGeom>
        </p:spPr>
        <p:txBody>
          <a:bodyPr lIns="0" tIns="0" rIns="0" bIns="0" rtlCol="0" anchor="t">
            <a:spAutoFit/>
          </a:bodyPr>
          <a:lstStyle/>
          <a:p>
            <a:pPr algn="just">
              <a:lnSpc>
                <a:spcPts val="3706"/>
              </a:lnSpc>
              <a:spcBef>
                <a:spcPct val="0"/>
              </a:spcBef>
            </a:pPr>
            <a:r>
              <a:rPr lang="en-US" sz="2647" spc="-52">
                <a:solidFill>
                  <a:srgbClr val="FDFDFD"/>
                </a:solidFill>
                <a:latin typeface="Poppins"/>
                <a:ea typeface="Poppins"/>
                <a:cs typeface="Poppins"/>
                <a:sym typeface="Poppins"/>
              </a:rPr>
              <a:t>The automotive industry has been rapidly evolving over the past few decades With a growing focus on fuel efficiency, environmental sustainability and technological innovation. With the increasing competition among manufacturers and a changing consumer landscape It has become more important than ever to understand the factors that drive consumer demand for cars. From the given data set, as a data analyst, the client has asked, how can a car manufacturer optimise pricing and product development decision to maximise profitability while meeting consumer demand? This problem can be approached by analysing the relationship between car features, market category, pricing and identifying which features and categories are most popular among consumers and most profitable to the manufacturers.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6779609" y="5876082"/>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7503745" y="5318483"/>
            <a:ext cx="1424256" cy="1424256"/>
            <a:chOff x="0" y="0"/>
            <a:chExt cx="1899008" cy="1899008"/>
          </a:xfrm>
        </p:grpSpPr>
        <p:sp>
          <p:nvSpPr>
            <p:cNvPr id="18" name="Freeform 18"/>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grpSp>
      <p:sp>
        <p:nvSpPr>
          <p:cNvPr id="20" name="Freeform 20"/>
          <p:cNvSpPr/>
          <p:nvPr/>
        </p:nvSpPr>
        <p:spPr>
          <a:xfrm rot="-24000">
            <a:off x="8542418" y="1648166"/>
            <a:ext cx="7579725" cy="3509837"/>
          </a:xfrm>
          <a:custGeom>
            <a:avLst/>
            <a:gdLst/>
            <a:ahLst/>
            <a:cxnLst/>
            <a:rect l="l" t="t" r="r" b="b"/>
            <a:pathLst>
              <a:path w="7579725" h="3509837">
                <a:moveTo>
                  <a:pt x="24136" y="0"/>
                </a:moveTo>
                <a:lnTo>
                  <a:pt x="7579725" y="52748"/>
                </a:lnTo>
                <a:lnTo>
                  <a:pt x="7555590" y="3509837"/>
                </a:lnTo>
                <a:lnTo>
                  <a:pt x="0" y="3457088"/>
                </a:lnTo>
                <a:lnTo>
                  <a:pt x="24136" y="0"/>
                </a:lnTo>
                <a:close/>
              </a:path>
            </a:pathLst>
          </a:custGeom>
          <a:blipFill>
            <a:blip r:embed="rId4"/>
            <a:stretch>
              <a:fillRect l="-45200" t="-1051" r="-2399"/>
            </a:stretch>
          </a:blipFill>
        </p:spPr>
      </p:sp>
      <p:sp>
        <p:nvSpPr>
          <p:cNvPr id="21" name="Freeform 21"/>
          <p:cNvSpPr/>
          <p:nvPr/>
        </p:nvSpPr>
        <p:spPr>
          <a:xfrm>
            <a:off x="9144000" y="6363986"/>
            <a:ext cx="8428089" cy="3362502"/>
          </a:xfrm>
          <a:custGeom>
            <a:avLst/>
            <a:gdLst/>
            <a:ahLst/>
            <a:cxnLst/>
            <a:rect l="l" t="t" r="r" b="b"/>
            <a:pathLst>
              <a:path w="8428089" h="3362502">
                <a:moveTo>
                  <a:pt x="0" y="0"/>
                </a:moveTo>
                <a:lnTo>
                  <a:pt x="8428089" y="0"/>
                </a:lnTo>
                <a:lnTo>
                  <a:pt x="8428089" y="3362502"/>
                </a:lnTo>
                <a:lnTo>
                  <a:pt x="0" y="3362502"/>
                </a:lnTo>
                <a:lnTo>
                  <a:pt x="0" y="0"/>
                </a:lnTo>
                <a:close/>
              </a:path>
            </a:pathLst>
          </a:custGeom>
          <a:blipFill>
            <a:blip r:embed="rId5"/>
            <a:stretch>
              <a:fillRect l="-16467"/>
            </a:stretch>
          </a:blipFill>
        </p:spPr>
      </p:sp>
      <p:sp>
        <p:nvSpPr>
          <p:cNvPr id="22" name="TextBox 22"/>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23" name="TextBox 23"/>
          <p:cNvSpPr txBox="1"/>
          <p:nvPr/>
        </p:nvSpPr>
        <p:spPr>
          <a:xfrm>
            <a:off x="8554394" y="987308"/>
            <a:ext cx="7409458" cy="357886"/>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Popularity of car models varying differently across markets. </a:t>
            </a:r>
          </a:p>
        </p:txBody>
      </p:sp>
      <p:sp>
        <p:nvSpPr>
          <p:cNvPr id="24" name="TextBox 24"/>
          <p:cNvSpPr txBox="1"/>
          <p:nvPr/>
        </p:nvSpPr>
        <p:spPr>
          <a:xfrm>
            <a:off x="9144000" y="5654878"/>
            <a:ext cx="6678280" cy="375733"/>
          </a:xfrm>
          <a:prstGeom prst="rect">
            <a:avLst/>
          </a:prstGeom>
        </p:spPr>
        <p:txBody>
          <a:bodyPr lIns="0" tIns="0" rIns="0" bIns="0" rtlCol="0" anchor="t">
            <a:spAutoFit/>
          </a:bodyPr>
          <a:lstStyle/>
          <a:p>
            <a:pPr algn="l">
              <a:lnSpc>
                <a:spcPts val="2915"/>
              </a:lnSpc>
            </a:pPr>
            <a:r>
              <a:rPr lang="en-US" sz="2082" spc="-41">
                <a:solidFill>
                  <a:srgbClr val="145DA0"/>
                </a:solidFill>
                <a:latin typeface="Poppins"/>
                <a:ea typeface="Poppins"/>
                <a:cs typeface="Poppins"/>
                <a:sym typeface="Poppins"/>
              </a:rPr>
              <a:t>Relationship between car’s engine power and price.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673362" y="318010"/>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grpSp>
        <p:nvGrpSpPr>
          <p:cNvPr id="11" name="Group 11"/>
          <p:cNvGrpSpPr/>
          <p:nvPr/>
        </p:nvGrpSpPr>
        <p:grpSpPr>
          <a:xfrm>
            <a:off x="5864877" y="843335"/>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6928076" y="5896016"/>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7" name="Freeform 17"/>
          <p:cNvSpPr/>
          <p:nvPr/>
        </p:nvSpPr>
        <p:spPr>
          <a:xfrm>
            <a:off x="8345268" y="1393925"/>
            <a:ext cx="7050075" cy="3749575"/>
          </a:xfrm>
          <a:custGeom>
            <a:avLst/>
            <a:gdLst/>
            <a:ahLst/>
            <a:cxnLst/>
            <a:rect l="l" t="t" r="r" b="b"/>
            <a:pathLst>
              <a:path w="7050075" h="3749575">
                <a:moveTo>
                  <a:pt x="0" y="0"/>
                </a:moveTo>
                <a:lnTo>
                  <a:pt x="7050074" y="0"/>
                </a:lnTo>
                <a:lnTo>
                  <a:pt x="7050074" y="3749575"/>
                </a:lnTo>
                <a:lnTo>
                  <a:pt x="0" y="3749575"/>
                </a:lnTo>
                <a:lnTo>
                  <a:pt x="0" y="0"/>
                </a:lnTo>
                <a:close/>
              </a:path>
            </a:pathLst>
          </a:custGeom>
          <a:blipFill>
            <a:blip r:embed="rId4"/>
            <a:stretch>
              <a:fillRect l="-2634" t="-6433" r="-1089"/>
            </a:stretch>
          </a:blipFill>
        </p:spPr>
      </p:sp>
      <p:sp>
        <p:nvSpPr>
          <p:cNvPr id="18" name="TextBox 18"/>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19" name="TextBox 19"/>
          <p:cNvSpPr txBox="1"/>
          <p:nvPr/>
        </p:nvSpPr>
        <p:spPr>
          <a:xfrm>
            <a:off x="8345268" y="777181"/>
            <a:ext cx="5764135" cy="357886"/>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Car features used in determining a car’s price </a:t>
            </a:r>
          </a:p>
        </p:txBody>
      </p:sp>
      <p:grpSp>
        <p:nvGrpSpPr>
          <p:cNvPr id="20" name="Group 20"/>
          <p:cNvGrpSpPr/>
          <p:nvPr/>
        </p:nvGrpSpPr>
        <p:grpSpPr>
          <a:xfrm>
            <a:off x="7517142" y="5400675"/>
            <a:ext cx="1424256" cy="1424256"/>
            <a:chOff x="0" y="0"/>
            <a:chExt cx="1899008" cy="1899008"/>
          </a:xfrm>
        </p:grpSpPr>
        <p:sp>
          <p:nvSpPr>
            <p:cNvPr id="21" name="Freeform 21"/>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2" name="TextBox 22"/>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sp>
        <p:nvSpPr>
          <p:cNvPr id="23" name="TextBox 23"/>
          <p:cNvSpPr txBox="1"/>
          <p:nvPr/>
        </p:nvSpPr>
        <p:spPr>
          <a:xfrm>
            <a:off x="9160473" y="5787764"/>
            <a:ext cx="9149264" cy="325038"/>
          </a:xfrm>
          <a:prstGeom prst="rect">
            <a:avLst/>
          </a:prstGeom>
        </p:spPr>
        <p:txBody>
          <a:bodyPr lIns="0" tIns="0" rIns="0" bIns="0" rtlCol="0" anchor="t">
            <a:spAutoFit/>
          </a:bodyPr>
          <a:lstStyle/>
          <a:p>
            <a:pPr algn="l">
              <a:lnSpc>
                <a:spcPts val="2569"/>
              </a:lnSpc>
            </a:pPr>
            <a:r>
              <a:rPr lang="en-US" sz="1835" spc="-36">
                <a:solidFill>
                  <a:srgbClr val="145DA0"/>
                </a:solidFill>
                <a:latin typeface="Poppins"/>
                <a:ea typeface="Poppins"/>
                <a:cs typeface="Poppins"/>
                <a:sym typeface="Poppins"/>
              </a:rPr>
              <a:t>How does the prices of cars vary accorss different manufactures </a:t>
            </a:r>
          </a:p>
        </p:txBody>
      </p:sp>
      <p:sp>
        <p:nvSpPr>
          <p:cNvPr id="24" name="Freeform 24"/>
          <p:cNvSpPr/>
          <p:nvPr/>
        </p:nvSpPr>
        <p:spPr>
          <a:xfrm>
            <a:off x="9160473" y="6369978"/>
            <a:ext cx="7976272" cy="3353226"/>
          </a:xfrm>
          <a:custGeom>
            <a:avLst/>
            <a:gdLst/>
            <a:ahLst/>
            <a:cxnLst/>
            <a:rect l="l" t="t" r="r" b="b"/>
            <a:pathLst>
              <a:path w="7976272" h="3353226">
                <a:moveTo>
                  <a:pt x="0" y="0"/>
                </a:moveTo>
                <a:lnTo>
                  <a:pt x="7976272" y="0"/>
                </a:lnTo>
                <a:lnTo>
                  <a:pt x="7976272" y="3353226"/>
                </a:lnTo>
                <a:lnTo>
                  <a:pt x="0" y="3353226"/>
                </a:lnTo>
                <a:lnTo>
                  <a:pt x="0" y="0"/>
                </a:lnTo>
                <a:close/>
              </a:path>
            </a:pathLst>
          </a:custGeom>
          <a:blipFill>
            <a:blip r:embed="rId5"/>
            <a:stretch>
              <a:fillRect l="-49634" r="-962" b="-51291"/>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7489841" y="2190724"/>
            <a:ext cx="10138255" cy="6255519"/>
          </a:xfrm>
          <a:custGeom>
            <a:avLst/>
            <a:gdLst/>
            <a:ahLst/>
            <a:cxnLst/>
            <a:rect l="l" t="t" r="r" b="b"/>
            <a:pathLst>
              <a:path w="10138255" h="6255519">
                <a:moveTo>
                  <a:pt x="0" y="0"/>
                </a:moveTo>
                <a:lnTo>
                  <a:pt x="10138255" y="0"/>
                </a:lnTo>
                <a:lnTo>
                  <a:pt x="10138255" y="6255519"/>
                </a:lnTo>
                <a:lnTo>
                  <a:pt x="0" y="6255519"/>
                </a:lnTo>
                <a:lnTo>
                  <a:pt x="0" y="0"/>
                </a:lnTo>
                <a:close/>
              </a:path>
            </a:pathLst>
          </a:custGeom>
          <a:blipFill>
            <a:blip r:embed="rId4"/>
            <a:stretch>
              <a:fillRect/>
            </a:stretch>
          </a:blipFill>
        </p:spPr>
      </p:sp>
      <p:sp>
        <p:nvSpPr>
          <p:cNvPr id="15" name="TextBox 15"/>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16" name="TextBox 16"/>
          <p:cNvSpPr txBox="1"/>
          <p:nvPr/>
        </p:nvSpPr>
        <p:spPr>
          <a:xfrm>
            <a:off x="8554394" y="1077917"/>
            <a:ext cx="8704906" cy="710311"/>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Relationship between fuel effiency and number of cyclinders in a car’s engine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7281334" y="1973243"/>
            <a:ext cx="10771163" cy="7631484"/>
          </a:xfrm>
          <a:custGeom>
            <a:avLst/>
            <a:gdLst/>
            <a:ahLst/>
            <a:cxnLst/>
            <a:rect l="l" t="t" r="r" b="b"/>
            <a:pathLst>
              <a:path w="10771163" h="7631484">
                <a:moveTo>
                  <a:pt x="0" y="0"/>
                </a:moveTo>
                <a:lnTo>
                  <a:pt x="10771163" y="0"/>
                </a:lnTo>
                <a:lnTo>
                  <a:pt x="10771163" y="7631483"/>
                </a:lnTo>
                <a:lnTo>
                  <a:pt x="0" y="7631483"/>
                </a:lnTo>
                <a:lnTo>
                  <a:pt x="0" y="0"/>
                </a:lnTo>
                <a:close/>
              </a:path>
            </a:pathLst>
          </a:custGeom>
          <a:blipFill>
            <a:blip r:embed="rId2"/>
            <a:stretch>
              <a:fillRect/>
            </a:stretch>
          </a:blipFill>
        </p:spPr>
      </p:sp>
      <p:sp>
        <p:nvSpPr>
          <p:cNvPr id="9" name="TextBox 9"/>
          <p:cNvSpPr txBox="1"/>
          <p:nvPr/>
        </p:nvSpPr>
        <p:spPr>
          <a:xfrm>
            <a:off x="794049" y="4338434"/>
            <a:ext cx="5257632" cy="912348"/>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DASHBOARD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5791176" cy="7887878"/>
            <a:chOff x="0" y="0"/>
            <a:chExt cx="4421880" cy="2208781"/>
          </a:xfrm>
        </p:grpSpPr>
        <p:sp>
          <p:nvSpPr>
            <p:cNvPr id="3" name="Freeform 3"/>
            <p:cNvSpPr/>
            <p:nvPr/>
          </p:nvSpPr>
          <p:spPr>
            <a:xfrm>
              <a:off x="0" y="0"/>
              <a:ext cx="4421880" cy="2208781"/>
            </a:xfrm>
            <a:custGeom>
              <a:avLst/>
              <a:gdLst/>
              <a:ahLst/>
              <a:cxnLst/>
              <a:rect l="l" t="t" r="r" b="b"/>
              <a:pathLst>
                <a:path w="4421880" h="2208781">
                  <a:moveTo>
                    <a:pt x="0" y="0"/>
                  </a:moveTo>
                  <a:lnTo>
                    <a:pt x="4421880" y="0"/>
                  </a:lnTo>
                  <a:lnTo>
                    <a:pt x="4421880" y="2208781"/>
                  </a:lnTo>
                  <a:lnTo>
                    <a:pt x="0" y="2208781"/>
                  </a:lnTo>
                  <a:close/>
                </a:path>
              </a:pathLst>
            </a:custGeom>
            <a:solidFill>
              <a:srgbClr val="145DA0">
                <a:alpha val="95686"/>
              </a:srgbClr>
            </a:solidFill>
            <a:ln cap="sq">
              <a:noFill/>
              <a:prstDash val="solid"/>
              <a:miter/>
            </a:ln>
          </p:spPr>
        </p:sp>
        <p:sp>
          <p:nvSpPr>
            <p:cNvPr id="4" name="TextBox 4"/>
            <p:cNvSpPr txBox="1"/>
            <p:nvPr/>
          </p:nvSpPr>
          <p:spPr>
            <a:xfrm>
              <a:off x="0" y="-38100"/>
              <a:ext cx="4421880" cy="22468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6262931" y="1283452"/>
            <a:ext cx="4433554" cy="1159810"/>
          </a:xfrm>
          <a:prstGeom prst="rect">
            <a:avLst/>
          </a:prstGeom>
        </p:spPr>
        <p:txBody>
          <a:bodyPr lIns="0" tIns="0" rIns="0" bIns="0" rtlCol="0" anchor="t">
            <a:spAutoFit/>
          </a:bodyPr>
          <a:lstStyle/>
          <a:p>
            <a:pPr marL="0" lvl="0" indent="0" algn="l">
              <a:lnSpc>
                <a:spcPts val="9429"/>
              </a:lnSpc>
              <a:spcBef>
                <a:spcPct val="0"/>
              </a:spcBef>
            </a:pPr>
            <a:r>
              <a:rPr lang="en-US" sz="6735">
                <a:solidFill>
                  <a:srgbClr val="FDFDFD"/>
                </a:solidFill>
                <a:latin typeface="Open Sans Extra Bold"/>
                <a:ea typeface="Open Sans Extra Bold"/>
                <a:cs typeface="Open Sans Extra Bold"/>
                <a:sym typeface="Open Sans Extra Bold"/>
              </a:rPr>
              <a:t>ANALYSIS </a:t>
            </a:r>
          </a:p>
        </p:txBody>
      </p:sp>
      <p:grpSp>
        <p:nvGrpSpPr>
          <p:cNvPr id="6" name="Group 6"/>
          <p:cNvGrpSpPr/>
          <p:nvPr/>
        </p:nvGrpSpPr>
        <p:grpSpPr>
          <a:xfrm>
            <a:off x="15238003" y="8290589"/>
            <a:ext cx="7523780" cy="752378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3724222" y="-4507687"/>
            <a:ext cx="5924489" cy="5924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TextBox 12"/>
          <p:cNvSpPr txBox="1"/>
          <p:nvPr/>
        </p:nvSpPr>
        <p:spPr>
          <a:xfrm>
            <a:off x="1295400" y="2500998"/>
            <a:ext cx="15281401" cy="6086282"/>
          </a:xfrm>
          <a:prstGeom prst="rect">
            <a:avLst/>
          </a:prstGeom>
        </p:spPr>
        <p:txBody>
          <a:bodyPr wrap="square" lIns="0" tIns="0" rIns="0" bIns="0" rtlCol="0" anchor="t">
            <a:spAutoFit/>
          </a:bodyPr>
          <a:lstStyle/>
          <a:p>
            <a:pPr marL="425255" lvl="1" indent="-212627" algn="l">
              <a:lnSpc>
                <a:spcPts val="2757"/>
              </a:lnSpc>
              <a:buFont typeface="Arial"/>
              <a:buChar char="•"/>
            </a:pPr>
            <a:r>
              <a:rPr lang="en-US" sz="2000" spc="-39" dirty="0">
                <a:solidFill>
                  <a:srgbClr val="FDFDFD"/>
                </a:solidFill>
                <a:latin typeface="Poppins"/>
                <a:ea typeface="Poppins"/>
                <a:cs typeface="Poppins"/>
                <a:sym typeface="Poppins"/>
              </a:rPr>
              <a:t>The popularity of car model varies drastically across different market categories. The most popular market categories are:- </a:t>
            </a:r>
          </a:p>
          <a:p>
            <a:pPr marL="514350" indent="-514350" algn="l">
              <a:lnSpc>
                <a:spcPts val="2757"/>
              </a:lnSpc>
              <a:buFont typeface="+mj-lt"/>
              <a:buAutoNum type="romanLcPeriod"/>
            </a:pPr>
            <a:r>
              <a:rPr lang="en-US" sz="2000" spc="-39" dirty="0">
                <a:solidFill>
                  <a:srgbClr val="FDFDFD"/>
                </a:solidFill>
                <a:latin typeface="Poppins"/>
                <a:ea typeface="Poppins"/>
                <a:cs typeface="Poppins"/>
                <a:sym typeface="Poppins"/>
              </a:rPr>
              <a:t>hatchback and flex fuel </a:t>
            </a:r>
          </a:p>
          <a:p>
            <a:pPr marL="514350" indent="-514350" algn="l">
              <a:lnSpc>
                <a:spcPts val="2757"/>
              </a:lnSpc>
              <a:buFont typeface="+mj-lt"/>
              <a:buAutoNum type="romanLcPeriod"/>
            </a:pPr>
            <a:r>
              <a:rPr lang="en-US" sz="2000" spc="-39" dirty="0">
                <a:solidFill>
                  <a:srgbClr val="FDFDFD"/>
                </a:solidFill>
                <a:latin typeface="Poppins"/>
                <a:ea typeface="Poppins"/>
                <a:cs typeface="Poppins"/>
                <a:sym typeface="Poppins"/>
              </a:rPr>
              <a:t>flex fuel and diesel </a:t>
            </a:r>
          </a:p>
          <a:p>
            <a:pPr marL="514350" indent="-514350" algn="l">
              <a:lnSpc>
                <a:spcPts val="2757"/>
              </a:lnSpc>
              <a:buFont typeface="+mj-lt"/>
              <a:buAutoNum type="romanLcPeriod"/>
            </a:pPr>
            <a:r>
              <a:rPr lang="en-US" sz="2000" spc="-39" dirty="0">
                <a:solidFill>
                  <a:srgbClr val="FDFDFD"/>
                </a:solidFill>
                <a:latin typeface="Poppins"/>
                <a:ea typeface="Poppins"/>
                <a:cs typeface="Poppins"/>
                <a:sym typeface="Poppins"/>
              </a:rPr>
              <a:t>crossover, flex fuel and performance</a:t>
            </a:r>
          </a:p>
          <a:p>
            <a:pPr marL="425255" lvl="1" indent="-212627" algn="l">
              <a:lnSpc>
                <a:spcPts val="2757"/>
              </a:lnSpc>
              <a:buFont typeface="Arial"/>
              <a:buChar char="•"/>
            </a:pPr>
            <a:r>
              <a:rPr lang="en-US" sz="2000" spc="-39" dirty="0">
                <a:solidFill>
                  <a:srgbClr val="FDFDFD"/>
                </a:solidFill>
                <a:latin typeface="Poppins"/>
                <a:ea typeface="Poppins"/>
                <a:cs typeface="Poppins"/>
                <a:sym typeface="Poppins"/>
              </a:rPr>
              <a:t> Car engines power and its price have a position correlation in which they vary directly.</a:t>
            </a:r>
          </a:p>
          <a:p>
            <a:pPr marL="425255" lvl="1" indent="-212627" algn="l">
              <a:lnSpc>
                <a:spcPts val="2757"/>
              </a:lnSpc>
              <a:buFont typeface="Arial"/>
              <a:buChar char="•"/>
            </a:pPr>
            <a:r>
              <a:rPr lang="en-US" sz="2000" spc="-39" dirty="0">
                <a:solidFill>
                  <a:srgbClr val="FDFDFD"/>
                </a:solidFill>
                <a:latin typeface="Poppins"/>
                <a:ea typeface="Poppins"/>
                <a:cs typeface="Poppins"/>
                <a:sym typeface="Poppins"/>
              </a:rPr>
              <a:t> Car features, which are most important in determining cars price are :-</a:t>
            </a:r>
          </a:p>
          <a:p>
            <a:pPr marL="457200" indent="-457200" algn="l">
              <a:lnSpc>
                <a:spcPts val="2757"/>
              </a:lnSpc>
              <a:buFont typeface="+mj-lt"/>
              <a:buAutoNum type="alphaLcParenR"/>
            </a:pPr>
            <a:r>
              <a:rPr lang="en-US" sz="2000" spc="-39" dirty="0">
                <a:solidFill>
                  <a:srgbClr val="FDFDFD"/>
                </a:solidFill>
                <a:latin typeface="Poppins"/>
                <a:ea typeface="Poppins"/>
                <a:cs typeface="Poppins"/>
                <a:sym typeface="Poppins"/>
              </a:rPr>
              <a:t>vehicle style </a:t>
            </a:r>
          </a:p>
          <a:p>
            <a:pPr marL="457200" indent="-457200" algn="l">
              <a:lnSpc>
                <a:spcPts val="2757"/>
              </a:lnSpc>
              <a:buFont typeface="+mj-lt"/>
              <a:buAutoNum type="alphaLcParenR"/>
            </a:pPr>
            <a:r>
              <a:rPr lang="en-US" sz="2000" spc="-39" dirty="0">
                <a:solidFill>
                  <a:srgbClr val="FDFDFD"/>
                </a:solidFill>
                <a:latin typeface="Poppins"/>
                <a:ea typeface="Poppins"/>
                <a:cs typeface="Poppins"/>
                <a:sym typeface="Poppins"/>
              </a:rPr>
              <a:t>engine powerhouse </a:t>
            </a:r>
          </a:p>
          <a:p>
            <a:pPr marL="457200" indent="-457200" algn="l">
              <a:lnSpc>
                <a:spcPts val="2757"/>
              </a:lnSpc>
              <a:buFont typeface="+mj-lt"/>
              <a:buAutoNum type="alphaLcParenR"/>
            </a:pPr>
            <a:r>
              <a:rPr lang="en-US" sz="2000" spc="-39" dirty="0">
                <a:solidFill>
                  <a:srgbClr val="FDFDFD"/>
                </a:solidFill>
                <a:latin typeface="Poppins"/>
                <a:ea typeface="Poppins"/>
                <a:cs typeface="Poppins"/>
                <a:sym typeface="Poppins"/>
              </a:rPr>
              <a:t>number of engine cylinders</a:t>
            </a:r>
          </a:p>
          <a:p>
            <a:pPr marL="457200" indent="-457200" algn="l">
              <a:lnSpc>
                <a:spcPts val="2757"/>
              </a:lnSpc>
              <a:buFont typeface="+mj-lt"/>
              <a:buAutoNum type="alphaLcParenR"/>
            </a:pPr>
            <a:r>
              <a:rPr lang="en-US" sz="2000" spc="-39" dirty="0">
                <a:solidFill>
                  <a:srgbClr val="FDFDFD"/>
                </a:solidFill>
                <a:latin typeface="Poppins"/>
                <a:ea typeface="Poppins"/>
                <a:cs typeface="Poppins"/>
                <a:sym typeface="Poppins"/>
              </a:rPr>
              <a:t>engine fuel type</a:t>
            </a:r>
          </a:p>
          <a:p>
            <a:pPr marL="425255" lvl="1" indent="-212627" algn="l">
              <a:lnSpc>
                <a:spcPts val="2757"/>
              </a:lnSpc>
              <a:buFont typeface="Arial"/>
              <a:buChar char="•"/>
            </a:pPr>
            <a:r>
              <a:rPr lang="en-US" sz="2000" spc="-39" dirty="0">
                <a:solidFill>
                  <a:srgbClr val="FDFDFD"/>
                </a:solidFill>
                <a:latin typeface="Poppins"/>
                <a:ea typeface="Poppins"/>
                <a:cs typeface="Poppins"/>
                <a:sym typeface="Poppins"/>
              </a:rPr>
              <a:t>Fuel efficiency of cars have mostly been increasing over the years.</a:t>
            </a:r>
          </a:p>
          <a:p>
            <a:pPr marL="425255" lvl="1" indent="-212627" algn="l">
              <a:lnSpc>
                <a:spcPts val="2757"/>
              </a:lnSpc>
              <a:buFont typeface="Arial"/>
              <a:buChar char="•"/>
            </a:pPr>
            <a:r>
              <a:rPr lang="en-US" sz="2000" spc="-39" dirty="0">
                <a:solidFill>
                  <a:srgbClr val="FDFDFD"/>
                </a:solidFill>
                <a:latin typeface="Poppins"/>
                <a:ea typeface="Poppins"/>
                <a:cs typeface="Poppins"/>
                <a:sym typeface="Poppins"/>
              </a:rPr>
              <a:t>Automated manual cars have the highest average MSPR.</a:t>
            </a:r>
          </a:p>
          <a:p>
            <a:pPr marL="425255" lvl="1" indent="-212627" algn="l">
              <a:lnSpc>
                <a:spcPts val="2757"/>
              </a:lnSpc>
              <a:buFont typeface="Arial"/>
              <a:buChar char="•"/>
            </a:pPr>
            <a:r>
              <a:rPr lang="en-US" sz="2000" spc="-39" dirty="0">
                <a:solidFill>
                  <a:srgbClr val="FDFDFD"/>
                </a:solidFill>
                <a:latin typeface="Poppins"/>
                <a:ea typeface="Poppins"/>
                <a:cs typeface="Poppins"/>
                <a:sym typeface="Poppins"/>
              </a:rPr>
              <a:t>The fuel efficiency and the number of cylinders in the car's engine have a negative correlation that is as the number of cylinders increases. the fuel efficiency decreases.</a:t>
            </a:r>
          </a:p>
          <a:p>
            <a:pPr marL="425255" lvl="1" indent="-212627" algn="l">
              <a:lnSpc>
                <a:spcPts val="2757"/>
              </a:lnSpc>
              <a:buFont typeface="Arial"/>
              <a:buChar char="•"/>
            </a:pPr>
            <a:r>
              <a:rPr lang="en-US" sz="2000" spc="-39" dirty="0">
                <a:solidFill>
                  <a:srgbClr val="FDFDFD"/>
                </a:solidFill>
                <a:latin typeface="Poppins"/>
                <a:ea typeface="Poppins"/>
                <a:cs typeface="Poppins"/>
                <a:sym typeface="Poppins"/>
              </a:rPr>
              <a:t>Chevrolet has the highest sum of MSPR.</a:t>
            </a:r>
          </a:p>
          <a:p>
            <a:pPr marL="425255" lvl="1" indent="-212627" algn="l">
              <a:lnSpc>
                <a:spcPts val="2757"/>
              </a:lnSpc>
              <a:buFont typeface="Arial"/>
              <a:buChar char="•"/>
            </a:pPr>
            <a:r>
              <a:rPr lang="en-US" sz="2000" spc="-39" dirty="0">
                <a:solidFill>
                  <a:srgbClr val="FDFDFD"/>
                </a:solidFill>
                <a:latin typeface="Poppins"/>
                <a:ea typeface="Poppins"/>
                <a:cs typeface="Poppins"/>
                <a:sym typeface="Poppins"/>
              </a:rPr>
              <a:t> Casbah high engine horsepower seem to have lower MPG, however, they have higher average MSPR.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397604" y="2071462"/>
            <a:ext cx="13798703" cy="5884333"/>
            <a:chOff x="0" y="0"/>
            <a:chExt cx="3634226" cy="1549783"/>
          </a:xfrm>
        </p:grpSpPr>
        <p:sp>
          <p:nvSpPr>
            <p:cNvPr id="4" name="Freeform 4"/>
            <p:cNvSpPr/>
            <p:nvPr/>
          </p:nvSpPr>
          <p:spPr>
            <a:xfrm>
              <a:off x="0" y="0"/>
              <a:ext cx="3634227" cy="1549783"/>
            </a:xfrm>
            <a:custGeom>
              <a:avLst/>
              <a:gdLst/>
              <a:ahLst/>
              <a:cxnLst/>
              <a:rect l="l" t="t" r="r" b="b"/>
              <a:pathLst>
                <a:path w="3634227" h="1549783">
                  <a:moveTo>
                    <a:pt x="0" y="0"/>
                  </a:moveTo>
                  <a:lnTo>
                    <a:pt x="3634227" y="0"/>
                  </a:lnTo>
                  <a:lnTo>
                    <a:pt x="3634227" y="1549783"/>
                  </a:lnTo>
                  <a:lnTo>
                    <a:pt x="0" y="1549783"/>
                  </a:lnTo>
                  <a:close/>
                </a:path>
              </a:pathLst>
            </a:custGeom>
            <a:solidFill>
              <a:srgbClr val="145DA0">
                <a:alpha val="77647"/>
              </a:srgbClr>
            </a:solidFill>
            <a:ln w="38100" cap="sq">
              <a:solidFill>
                <a:srgbClr val="FFFFFF">
                  <a:alpha val="77647"/>
                </a:srgbClr>
              </a:solidFill>
              <a:prstDash val="solid"/>
              <a:miter/>
            </a:ln>
          </p:spPr>
        </p:sp>
        <p:sp>
          <p:nvSpPr>
            <p:cNvPr id="5" name="TextBox 5"/>
            <p:cNvSpPr txBox="1"/>
            <p:nvPr/>
          </p:nvSpPr>
          <p:spPr>
            <a:xfrm>
              <a:off x="0" y="-38100"/>
              <a:ext cx="3634226" cy="158788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485731" y="2124724"/>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CONCLUSION</a:t>
            </a:r>
          </a:p>
        </p:txBody>
      </p:sp>
      <p:sp>
        <p:nvSpPr>
          <p:cNvPr id="7" name="TextBox 7"/>
          <p:cNvSpPr txBox="1"/>
          <p:nvPr/>
        </p:nvSpPr>
        <p:spPr>
          <a:xfrm>
            <a:off x="2800939" y="4302577"/>
            <a:ext cx="12914053" cy="2870614"/>
          </a:xfrm>
          <a:prstGeom prst="rect">
            <a:avLst/>
          </a:prstGeom>
        </p:spPr>
        <p:txBody>
          <a:bodyPr lIns="0" tIns="0" rIns="0" bIns="0" rtlCol="0" anchor="t">
            <a:spAutoFit/>
          </a:bodyPr>
          <a:lstStyle/>
          <a:p>
            <a:pPr marL="0" lvl="0" indent="0" algn="just">
              <a:lnSpc>
                <a:spcPts val="4527"/>
              </a:lnSpc>
              <a:spcBef>
                <a:spcPct val="0"/>
              </a:spcBef>
            </a:pPr>
            <a:r>
              <a:rPr lang="en-US" sz="3233" spc="-64">
                <a:solidFill>
                  <a:srgbClr val="FFFFFF"/>
                </a:solidFill>
                <a:latin typeface="Poppins"/>
                <a:ea typeface="Poppins"/>
                <a:cs typeface="Poppins"/>
                <a:sym typeface="Poppins"/>
              </a:rPr>
              <a:t>I have successfully completed all the tasks given and have answered all the questions. I was able to understand how to build an interactive dashboard which can be presented to management on the technical front. I was able to explore and utilise pivot tables and pivot charts, slicers and hyperlinks.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31155" b="-105733"/>
            </a:stretch>
          </a:blipFill>
        </p:spPr>
      </p:sp>
      <p:grpSp>
        <p:nvGrpSpPr>
          <p:cNvPr id="3" name="Group 3"/>
          <p:cNvGrpSpPr/>
          <p:nvPr/>
        </p:nvGrpSpPr>
        <p:grpSpPr>
          <a:xfrm>
            <a:off x="-309063" y="9741683"/>
            <a:ext cx="19281856" cy="545317"/>
            <a:chOff x="0" y="0"/>
            <a:chExt cx="5078349" cy="143623"/>
          </a:xfrm>
        </p:grpSpPr>
        <p:sp>
          <p:nvSpPr>
            <p:cNvPr id="4" name="Freeform 4"/>
            <p:cNvSpPr/>
            <p:nvPr/>
          </p:nvSpPr>
          <p:spPr>
            <a:xfrm>
              <a:off x="0" y="0"/>
              <a:ext cx="5078349" cy="143623"/>
            </a:xfrm>
            <a:custGeom>
              <a:avLst/>
              <a:gdLst/>
              <a:ahLst/>
              <a:cxnLst/>
              <a:rect l="l" t="t" r="r" b="b"/>
              <a:pathLst>
                <a:path w="5078349" h="143623">
                  <a:moveTo>
                    <a:pt x="0" y="0"/>
                  </a:moveTo>
                  <a:lnTo>
                    <a:pt x="5078349" y="0"/>
                  </a:lnTo>
                  <a:lnTo>
                    <a:pt x="5078349" y="143623"/>
                  </a:lnTo>
                  <a:lnTo>
                    <a:pt x="0" y="143623"/>
                  </a:lnTo>
                  <a:close/>
                </a:path>
              </a:pathLst>
            </a:custGeom>
            <a:solidFill>
              <a:srgbClr val="145DA0"/>
            </a:solidFill>
            <a:ln cap="sq">
              <a:noFill/>
              <a:prstDash val="solid"/>
              <a:miter/>
            </a:ln>
          </p:spPr>
        </p:sp>
        <p:sp>
          <p:nvSpPr>
            <p:cNvPr id="5" name="TextBox 5"/>
            <p:cNvSpPr txBox="1"/>
            <p:nvPr/>
          </p:nvSpPr>
          <p:spPr>
            <a:xfrm>
              <a:off x="0" y="-38100"/>
              <a:ext cx="5078349" cy="18172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028700" y="3008268"/>
            <a:ext cx="16230600" cy="6250032"/>
            <a:chOff x="0" y="0"/>
            <a:chExt cx="4274726" cy="1646099"/>
          </a:xfrm>
        </p:grpSpPr>
        <p:sp>
          <p:nvSpPr>
            <p:cNvPr id="7" name="Freeform 7"/>
            <p:cNvSpPr/>
            <p:nvPr/>
          </p:nvSpPr>
          <p:spPr>
            <a:xfrm>
              <a:off x="0" y="0"/>
              <a:ext cx="4274726" cy="1646099"/>
            </a:xfrm>
            <a:custGeom>
              <a:avLst/>
              <a:gdLst/>
              <a:ahLst/>
              <a:cxnLst/>
              <a:rect l="l" t="t" r="r" b="b"/>
              <a:pathLst>
                <a:path w="4274726" h="1646099">
                  <a:moveTo>
                    <a:pt x="0" y="0"/>
                  </a:moveTo>
                  <a:lnTo>
                    <a:pt x="4274726" y="0"/>
                  </a:lnTo>
                  <a:lnTo>
                    <a:pt x="4274726" y="1646099"/>
                  </a:lnTo>
                  <a:lnTo>
                    <a:pt x="0" y="1646099"/>
                  </a:lnTo>
                  <a:close/>
                </a:path>
              </a:pathLst>
            </a:custGeom>
            <a:solidFill>
              <a:srgbClr val="145DA0"/>
            </a:solidFill>
            <a:ln cap="sq">
              <a:noFill/>
              <a:prstDash val="solid"/>
              <a:miter/>
            </a:ln>
          </p:spPr>
        </p:sp>
        <p:sp>
          <p:nvSpPr>
            <p:cNvPr id="8" name="TextBox 8"/>
            <p:cNvSpPr txBox="1"/>
            <p:nvPr/>
          </p:nvSpPr>
          <p:spPr>
            <a:xfrm>
              <a:off x="0" y="-38100"/>
              <a:ext cx="4274726" cy="168419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5422" y="3008268"/>
            <a:ext cx="11552885" cy="1043832"/>
          </a:xfrm>
          <a:prstGeom prst="rect">
            <a:avLst/>
          </a:prstGeom>
        </p:spPr>
        <p:txBody>
          <a:bodyPr lIns="0" tIns="0" rIns="0" bIns="0" rtlCol="0" anchor="t">
            <a:spAutoFit/>
          </a:bodyPr>
          <a:lstStyle/>
          <a:p>
            <a:pPr marL="0" lvl="0" indent="0" algn="ctr">
              <a:lnSpc>
                <a:spcPts val="8615"/>
              </a:lnSpc>
              <a:spcBef>
                <a:spcPct val="0"/>
              </a:spcBef>
            </a:pPr>
            <a:r>
              <a:rPr lang="en-US" sz="6154" dirty="0">
                <a:solidFill>
                  <a:srgbClr val="FDFDFD"/>
                </a:solidFill>
                <a:latin typeface="Open Sans Extra Bold"/>
                <a:ea typeface="Open Sans Extra Bold"/>
                <a:cs typeface="Open Sans Extra Bold"/>
                <a:sym typeface="Open Sans Extra Bold"/>
              </a:rPr>
              <a:t>ABC CALL VOLUME TREND</a:t>
            </a:r>
          </a:p>
        </p:txBody>
      </p:sp>
      <p:sp>
        <p:nvSpPr>
          <p:cNvPr id="10" name="TextBox 10"/>
          <p:cNvSpPr txBox="1"/>
          <p:nvPr/>
        </p:nvSpPr>
        <p:spPr>
          <a:xfrm>
            <a:off x="1460976" y="4219524"/>
            <a:ext cx="15366049" cy="4556789"/>
          </a:xfrm>
          <a:prstGeom prst="rect">
            <a:avLst/>
          </a:prstGeom>
        </p:spPr>
        <p:txBody>
          <a:bodyPr lIns="0" tIns="0" rIns="0" bIns="0" rtlCol="0" anchor="t">
            <a:spAutoFit/>
          </a:bodyPr>
          <a:lstStyle/>
          <a:p>
            <a:pPr algn="just">
              <a:lnSpc>
                <a:spcPts val="3988"/>
              </a:lnSpc>
              <a:spcBef>
                <a:spcPct val="0"/>
              </a:spcBef>
            </a:pPr>
            <a:r>
              <a:rPr lang="en-US" sz="2848" spc="-56">
                <a:solidFill>
                  <a:srgbClr val="FDFDFD"/>
                </a:solidFill>
                <a:latin typeface="Poppins"/>
                <a:ea typeface="Poppins"/>
                <a:cs typeface="Poppins"/>
                <a:sym typeface="Poppins"/>
              </a:rPr>
              <a:t>A customer experience (CX) team consists of professionals who analyse customer feedback and data and share insights with the rest of the organisation. Typically, these teams fulfil various roles and responsibilities, such as customer experience programmes, digital customer experience, design and processes Internal communication and many more. In customer experience time, there is a huge employment opportunity for customer service representatives, aka calls center agents and customer service agents. Some of the most impactful AI powered customer experience tools can be used today such as Interactive voice response, Robotic process automation, Predictive analytics, Intelligent routing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6887634" y="5773762"/>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7489841" y="5294841"/>
            <a:ext cx="1424256" cy="1424256"/>
            <a:chOff x="0" y="0"/>
            <a:chExt cx="1899008" cy="1899008"/>
          </a:xfrm>
        </p:grpSpPr>
        <p:sp>
          <p:nvSpPr>
            <p:cNvPr id="18" name="Freeform 18"/>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grpSp>
      <p:sp>
        <p:nvSpPr>
          <p:cNvPr id="20" name="Freeform 20"/>
          <p:cNvSpPr/>
          <p:nvPr/>
        </p:nvSpPr>
        <p:spPr>
          <a:xfrm>
            <a:off x="8711266" y="1781742"/>
            <a:ext cx="6847818" cy="3277916"/>
          </a:xfrm>
          <a:custGeom>
            <a:avLst/>
            <a:gdLst/>
            <a:ahLst/>
            <a:cxnLst/>
            <a:rect l="l" t="t" r="r" b="b"/>
            <a:pathLst>
              <a:path w="6847818" h="3277916">
                <a:moveTo>
                  <a:pt x="0" y="0"/>
                </a:moveTo>
                <a:lnTo>
                  <a:pt x="6847819" y="0"/>
                </a:lnTo>
                <a:lnTo>
                  <a:pt x="6847819" y="3277916"/>
                </a:lnTo>
                <a:lnTo>
                  <a:pt x="0" y="3277916"/>
                </a:lnTo>
                <a:lnTo>
                  <a:pt x="0" y="0"/>
                </a:lnTo>
                <a:close/>
              </a:path>
            </a:pathLst>
          </a:custGeom>
          <a:blipFill>
            <a:blip r:embed="rId4"/>
            <a:stretch>
              <a:fillRect l="-71087"/>
            </a:stretch>
          </a:blipFill>
        </p:spPr>
      </p:sp>
      <p:sp>
        <p:nvSpPr>
          <p:cNvPr id="21" name="Freeform 21"/>
          <p:cNvSpPr/>
          <p:nvPr/>
        </p:nvSpPr>
        <p:spPr>
          <a:xfrm rot="6000">
            <a:off x="8911011" y="6418708"/>
            <a:ext cx="8044323" cy="3557029"/>
          </a:xfrm>
          <a:custGeom>
            <a:avLst/>
            <a:gdLst/>
            <a:ahLst/>
            <a:cxnLst/>
            <a:rect l="l" t="t" r="r" b="b"/>
            <a:pathLst>
              <a:path w="8044323" h="3557029">
                <a:moveTo>
                  <a:pt x="0" y="14029"/>
                </a:moveTo>
                <a:lnTo>
                  <a:pt x="8038139" y="0"/>
                </a:lnTo>
                <a:lnTo>
                  <a:pt x="8044323" y="3543000"/>
                </a:lnTo>
                <a:lnTo>
                  <a:pt x="6184" y="3557029"/>
                </a:lnTo>
                <a:lnTo>
                  <a:pt x="0" y="14029"/>
                </a:lnTo>
                <a:close/>
              </a:path>
            </a:pathLst>
          </a:custGeom>
          <a:blipFill>
            <a:blip r:embed="rId5"/>
            <a:stretch>
              <a:fillRect l="-50827" t="-1648" r="-605"/>
            </a:stretch>
          </a:blipFill>
        </p:spPr>
      </p:sp>
      <p:sp>
        <p:nvSpPr>
          <p:cNvPr id="22" name="TextBox 22"/>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23" name="TextBox 23"/>
          <p:cNvSpPr txBox="1"/>
          <p:nvPr/>
        </p:nvSpPr>
        <p:spPr>
          <a:xfrm>
            <a:off x="8358541" y="1077917"/>
            <a:ext cx="9149264" cy="357886"/>
          </a:xfrm>
          <a:prstGeom prst="rect">
            <a:avLst/>
          </a:prstGeom>
        </p:spPr>
        <p:txBody>
          <a:bodyPr lIns="0" tIns="0" rIns="0" bIns="0" rtlCol="0" anchor="t">
            <a:spAutoFit/>
          </a:bodyPr>
          <a:lstStyle/>
          <a:p>
            <a:pPr algn="l">
              <a:lnSpc>
                <a:spcPts val="2849"/>
              </a:lnSpc>
            </a:pPr>
            <a:r>
              <a:rPr lang="en-US" sz="2035" spc="-40">
                <a:solidFill>
                  <a:srgbClr val="145DA0"/>
                </a:solidFill>
                <a:latin typeface="Poppins"/>
                <a:ea typeface="Poppins"/>
                <a:cs typeface="Poppins"/>
                <a:sym typeface="Poppins"/>
              </a:rPr>
              <a:t>Average call duration for each bucket time </a:t>
            </a:r>
          </a:p>
        </p:txBody>
      </p:sp>
      <p:sp>
        <p:nvSpPr>
          <p:cNvPr id="24" name="TextBox 24"/>
          <p:cNvSpPr txBox="1"/>
          <p:nvPr/>
        </p:nvSpPr>
        <p:spPr>
          <a:xfrm>
            <a:off x="9144000" y="5707087"/>
            <a:ext cx="8767480" cy="375733"/>
          </a:xfrm>
          <a:prstGeom prst="rect">
            <a:avLst/>
          </a:prstGeom>
        </p:spPr>
        <p:txBody>
          <a:bodyPr lIns="0" tIns="0" rIns="0" bIns="0" rtlCol="0" anchor="t">
            <a:spAutoFit/>
          </a:bodyPr>
          <a:lstStyle/>
          <a:p>
            <a:pPr algn="l">
              <a:lnSpc>
                <a:spcPts val="2915"/>
              </a:lnSpc>
            </a:pPr>
            <a:r>
              <a:rPr lang="en-US" sz="2082" spc="-41">
                <a:solidFill>
                  <a:srgbClr val="145DA0"/>
                </a:solidFill>
                <a:latin typeface="Poppins"/>
                <a:ea typeface="Poppins"/>
                <a:cs typeface="Poppins"/>
                <a:sym typeface="Poppins"/>
              </a:rPr>
              <a:t>Call volume analysis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1028700" y="1179918"/>
            <a:ext cx="5775957"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FINDINGS </a:t>
            </a:r>
          </a:p>
        </p:txBody>
      </p:sp>
      <p:sp>
        <p:nvSpPr>
          <p:cNvPr id="3" name="TextBox 3"/>
          <p:cNvSpPr txBox="1"/>
          <p:nvPr/>
        </p:nvSpPr>
        <p:spPr>
          <a:xfrm>
            <a:off x="1028700" y="2477958"/>
            <a:ext cx="11987125" cy="941681"/>
          </a:xfrm>
          <a:prstGeom prst="rect">
            <a:avLst/>
          </a:prstGeom>
        </p:spPr>
        <p:txBody>
          <a:bodyPr lIns="0" tIns="0" rIns="0" bIns="0" rtlCol="0" anchor="t">
            <a:spAutoFit/>
          </a:bodyPr>
          <a:lstStyle/>
          <a:p>
            <a:pPr algn="l">
              <a:lnSpc>
                <a:spcPts val="3733"/>
              </a:lnSpc>
            </a:pPr>
            <a:r>
              <a:rPr lang="en-US" sz="2666" spc="-53">
                <a:solidFill>
                  <a:srgbClr val="FDFDFD"/>
                </a:solidFill>
                <a:latin typeface="Poppins"/>
                <a:ea typeface="Poppins"/>
                <a:cs typeface="Poppins"/>
                <a:sym typeface="Poppins"/>
              </a:rPr>
              <a:t>As a data Analyst, we should be able to identify real-life situations where we use data analytics and link it with the process. </a:t>
            </a:r>
          </a:p>
        </p:txBody>
      </p:sp>
      <p:grpSp>
        <p:nvGrpSpPr>
          <p:cNvPr id="4" name="Group 4"/>
          <p:cNvGrpSpPr/>
          <p:nvPr/>
        </p:nvGrpSpPr>
        <p:grpSpPr>
          <a:xfrm>
            <a:off x="1028700" y="-8767"/>
            <a:ext cx="19238064" cy="12642290"/>
            <a:chOff x="0" y="0"/>
            <a:chExt cx="25650753" cy="16856387"/>
          </a:xfrm>
        </p:grpSpPr>
        <p:sp>
          <p:nvSpPr>
            <p:cNvPr id="5" name="Freeform 5"/>
            <p:cNvSpPr/>
            <p:nvPr/>
          </p:nvSpPr>
          <p:spPr>
            <a:xfrm>
              <a:off x="16498097" y="0"/>
              <a:ext cx="6543716" cy="13727689"/>
            </a:xfrm>
            <a:custGeom>
              <a:avLst/>
              <a:gdLst/>
              <a:ahLst/>
              <a:cxnLst/>
              <a:rect l="l" t="t" r="r" b="b"/>
              <a:pathLst>
                <a:path w="6543716" h="13727689">
                  <a:moveTo>
                    <a:pt x="0" y="0"/>
                  </a:moveTo>
                  <a:lnTo>
                    <a:pt x="6543716" y="0"/>
                  </a:lnTo>
                  <a:lnTo>
                    <a:pt x="6543716" y="13727689"/>
                  </a:lnTo>
                  <a:lnTo>
                    <a:pt x="0" y="13727689"/>
                  </a:lnTo>
                  <a:lnTo>
                    <a:pt x="0" y="0"/>
                  </a:lnTo>
                  <a:close/>
                </a:path>
              </a:pathLst>
            </a:custGeom>
            <a:blipFill>
              <a:blip r:embed="rId2"/>
              <a:stretch>
                <a:fillRect l="-107436" r="-107436"/>
              </a:stretch>
            </a:blipFill>
          </p:spPr>
        </p:sp>
        <p:grpSp>
          <p:nvGrpSpPr>
            <p:cNvPr id="6" name="Group 6"/>
            <p:cNvGrpSpPr/>
            <p:nvPr/>
          </p:nvGrpSpPr>
          <p:grpSpPr>
            <a:xfrm>
              <a:off x="0" y="5148980"/>
              <a:ext cx="19448037" cy="6785209"/>
              <a:chOff x="0" y="0"/>
              <a:chExt cx="3841588" cy="1340288"/>
            </a:xfrm>
          </p:grpSpPr>
          <p:sp>
            <p:nvSpPr>
              <p:cNvPr id="7" name="Freeform 7"/>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8" name="TextBox 8"/>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214706" y="5673414"/>
              <a:ext cx="2040666" cy="1576878"/>
            </a:xfrm>
            <a:custGeom>
              <a:avLst/>
              <a:gdLst/>
              <a:ahLst/>
              <a:cxnLst/>
              <a:rect l="l" t="t" r="r" b="b"/>
              <a:pathLst>
                <a:path w="2040666" h="1576878">
                  <a:moveTo>
                    <a:pt x="0" y="0"/>
                  </a:moveTo>
                  <a:lnTo>
                    <a:pt x="2040666" y="0"/>
                  </a:lnTo>
                  <a:lnTo>
                    <a:pt x="2040666" y="1576878"/>
                  </a:lnTo>
                  <a:lnTo>
                    <a:pt x="0" y="15768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0" name="Group 10"/>
            <p:cNvGrpSpPr/>
            <p:nvPr/>
          </p:nvGrpSpPr>
          <p:grpSpPr>
            <a:xfrm>
              <a:off x="19393358" y="10598992"/>
              <a:ext cx="6257395" cy="625739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6546920" y="5587205"/>
              <a:ext cx="0" cy="5880453"/>
            </a:xfrm>
            <a:prstGeom prst="line">
              <a:avLst/>
            </a:prstGeom>
            <a:ln w="50800" cap="flat">
              <a:solidFill>
                <a:srgbClr val="145DA0"/>
              </a:solidFill>
              <a:prstDash val="solid"/>
              <a:headEnd type="none" w="sm" len="sm"/>
              <a:tailEnd type="none" w="sm" len="sm"/>
            </a:ln>
          </p:spPr>
        </p:sp>
        <p:sp>
          <p:nvSpPr>
            <p:cNvPr id="14" name="AutoShape 14"/>
            <p:cNvSpPr/>
            <p:nvPr/>
          </p:nvSpPr>
          <p:spPr>
            <a:xfrm>
              <a:off x="12903306" y="5587205"/>
              <a:ext cx="0" cy="5880453"/>
            </a:xfrm>
            <a:prstGeom prst="line">
              <a:avLst/>
            </a:prstGeom>
            <a:ln w="50800" cap="flat">
              <a:solidFill>
                <a:srgbClr val="145DA0"/>
              </a:solidFill>
              <a:prstDash val="solid"/>
              <a:headEnd type="none" w="sm" len="sm"/>
              <a:tailEnd type="none" w="sm" len="sm"/>
            </a:ln>
          </p:spPr>
        </p:sp>
        <p:sp>
          <p:nvSpPr>
            <p:cNvPr id="15" name="Freeform 15"/>
            <p:cNvSpPr/>
            <p:nvPr/>
          </p:nvSpPr>
          <p:spPr>
            <a:xfrm>
              <a:off x="2473510" y="5444376"/>
              <a:ext cx="1759947" cy="1805916"/>
            </a:xfrm>
            <a:custGeom>
              <a:avLst/>
              <a:gdLst/>
              <a:ahLst/>
              <a:cxnLst/>
              <a:rect l="l" t="t" r="r" b="b"/>
              <a:pathLst>
                <a:path w="1759947" h="1805916">
                  <a:moveTo>
                    <a:pt x="0" y="0"/>
                  </a:moveTo>
                  <a:lnTo>
                    <a:pt x="1759947" y="0"/>
                  </a:lnTo>
                  <a:lnTo>
                    <a:pt x="1759947" y="1805916"/>
                  </a:lnTo>
                  <a:lnTo>
                    <a:pt x="0" y="18059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540674" y="8069792"/>
              <a:ext cx="5599846" cy="2809092"/>
            </a:xfrm>
            <a:prstGeom prst="rect">
              <a:avLst/>
            </a:prstGeom>
          </p:spPr>
          <p:txBody>
            <a:bodyPr lIns="0" tIns="0" rIns="0" bIns="0" rtlCol="0" anchor="t">
              <a:spAutoFit/>
            </a:bodyPr>
            <a:lstStyle/>
            <a:p>
              <a:pPr algn="just">
                <a:lnSpc>
                  <a:spcPts val="2788"/>
                </a:lnSpc>
              </a:pPr>
              <a:r>
                <a:rPr lang="en-US" sz="1991" spc="-39">
                  <a:solidFill>
                    <a:srgbClr val="145DA0"/>
                  </a:solidFill>
                  <a:latin typeface="Poppins"/>
                  <a:ea typeface="Poppins"/>
                  <a:cs typeface="Poppins"/>
                  <a:sym typeface="Poppins"/>
                </a:rPr>
                <a:t>Understanding the customer purchasing behaviour to optimise sales and marketing strategies. . This understanding helps in creating personalised experience and improve product offering.</a:t>
              </a:r>
            </a:p>
          </p:txBody>
        </p:sp>
        <p:sp>
          <p:nvSpPr>
            <p:cNvPr id="17" name="TextBox 17"/>
            <p:cNvSpPr txBox="1"/>
            <p:nvPr/>
          </p:nvSpPr>
          <p:spPr>
            <a:xfrm>
              <a:off x="1541699" y="7195400"/>
              <a:ext cx="3131320" cy="601342"/>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PLAN</a:t>
              </a:r>
            </a:p>
          </p:txBody>
        </p:sp>
        <p:sp>
          <p:nvSpPr>
            <p:cNvPr id="18" name="TextBox 18"/>
            <p:cNvSpPr txBox="1"/>
            <p:nvPr/>
          </p:nvSpPr>
          <p:spPr>
            <a:xfrm>
              <a:off x="6949496" y="8011688"/>
              <a:ext cx="5549046" cy="3190704"/>
            </a:xfrm>
            <a:prstGeom prst="rect">
              <a:avLst/>
            </a:prstGeom>
          </p:spPr>
          <p:txBody>
            <a:bodyPr lIns="0" tIns="0" rIns="0" bIns="0" rtlCol="0" anchor="t">
              <a:spAutoFit/>
            </a:bodyPr>
            <a:lstStyle/>
            <a:p>
              <a:pPr algn="just">
                <a:lnSpc>
                  <a:spcPts val="2763"/>
                </a:lnSpc>
              </a:pPr>
              <a:r>
                <a:rPr lang="en-US" sz="1973" spc="-39">
                  <a:solidFill>
                    <a:srgbClr val="145DA0"/>
                  </a:solidFill>
                  <a:latin typeface="Poppins"/>
                  <a:ea typeface="Poppins"/>
                  <a:cs typeface="Poppins"/>
                  <a:sym typeface="Poppins"/>
                </a:rPr>
                <a:t>Data Collection: Gathering the data from various sources like transactional data and browsing history. </a:t>
              </a:r>
            </a:p>
            <a:p>
              <a:pPr algn="just">
                <a:lnSpc>
                  <a:spcPts val="2763"/>
                </a:lnSpc>
              </a:pPr>
              <a:r>
                <a:rPr lang="en-US" sz="1973" spc="-39">
                  <a:solidFill>
                    <a:srgbClr val="145DA0"/>
                  </a:solidFill>
                  <a:latin typeface="Poppins"/>
                  <a:ea typeface="Poppins"/>
                  <a:cs typeface="Poppins"/>
                  <a:sym typeface="Poppins"/>
                </a:rPr>
                <a:t>Data Cleaning: Ensuring accuracy and consistency by handling missing values, outliers and errors. </a:t>
              </a:r>
            </a:p>
          </p:txBody>
        </p:sp>
        <p:sp>
          <p:nvSpPr>
            <p:cNvPr id="19" name="TextBox 19"/>
            <p:cNvSpPr txBox="1"/>
            <p:nvPr/>
          </p:nvSpPr>
          <p:spPr>
            <a:xfrm>
              <a:off x="8159453" y="7193142"/>
              <a:ext cx="3131320" cy="601342"/>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PREPARE</a:t>
              </a:r>
            </a:p>
          </p:txBody>
        </p:sp>
        <p:sp>
          <p:nvSpPr>
            <p:cNvPr id="20" name="TextBox 20"/>
            <p:cNvSpPr txBox="1"/>
            <p:nvPr/>
          </p:nvSpPr>
          <p:spPr>
            <a:xfrm>
              <a:off x="13208311" y="8011688"/>
              <a:ext cx="5549046" cy="3190704"/>
            </a:xfrm>
            <a:prstGeom prst="rect">
              <a:avLst/>
            </a:prstGeom>
          </p:spPr>
          <p:txBody>
            <a:bodyPr lIns="0" tIns="0" rIns="0" bIns="0" rtlCol="0" anchor="t">
              <a:spAutoFit/>
            </a:bodyPr>
            <a:lstStyle/>
            <a:p>
              <a:pPr algn="just">
                <a:lnSpc>
                  <a:spcPts val="2763"/>
                </a:lnSpc>
              </a:pPr>
              <a:r>
                <a:rPr lang="en-US" sz="1973" spc="-39">
                  <a:solidFill>
                    <a:srgbClr val="145DA0"/>
                  </a:solidFill>
                  <a:latin typeface="Poppins"/>
                  <a:ea typeface="Poppins"/>
                  <a:cs typeface="Poppins"/>
                  <a:sym typeface="Poppins"/>
                </a:rPr>
                <a:t>Data Integration: Combining data from various sources for comprehensive analysis. </a:t>
              </a:r>
            </a:p>
            <a:p>
              <a:pPr algn="just">
                <a:lnSpc>
                  <a:spcPts val="2763"/>
                </a:lnSpc>
              </a:pPr>
              <a:r>
                <a:rPr lang="en-US" sz="1973" spc="-39">
                  <a:solidFill>
                    <a:srgbClr val="145DA0"/>
                  </a:solidFill>
                  <a:latin typeface="Poppins"/>
                  <a:ea typeface="Poppins"/>
                  <a:cs typeface="Poppins"/>
                  <a:sym typeface="Poppins"/>
                </a:rPr>
                <a:t>Data transformation: Converting data into a  suitable format such as flow chatrs and graphs for analysis, ensuring consistency. </a:t>
              </a:r>
            </a:p>
          </p:txBody>
        </p:sp>
        <p:sp>
          <p:nvSpPr>
            <p:cNvPr id="21" name="TextBox 21"/>
            <p:cNvSpPr txBox="1"/>
            <p:nvPr/>
          </p:nvSpPr>
          <p:spPr>
            <a:xfrm>
              <a:off x="14516206" y="7248308"/>
              <a:ext cx="3131320" cy="601342"/>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PROCESS</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424256" cy="1424256"/>
            <a:chOff x="0" y="0"/>
            <a:chExt cx="1899008" cy="1899008"/>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grpSp>
        <p:nvGrpSpPr>
          <p:cNvPr id="11" name="Group 11"/>
          <p:cNvGrpSpPr/>
          <p:nvPr/>
        </p:nvGrpSpPr>
        <p:grpSpPr>
          <a:xfrm>
            <a:off x="6051681" y="1135067"/>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6777713" y="6082820"/>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7489841" y="5526383"/>
            <a:ext cx="1424256" cy="1424256"/>
            <a:chOff x="0" y="0"/>
            <a:chExt cx="1899008" cy="1899008"/>
          </a:xfrm>
        </p:grpSpPr>
        <p:sp>
          <p:nvSpPr>
            <p:cNvPr id="18" name="Freeform 18"/>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sp>
        <p:nvSpPr>
          <p:cNvPr id="20" name="Freeform 20"/>
          <p:cNvSpPr/>
          <p:nvPr/>
        </p:nvSpPr>
        <p:spPr>
          <a:xfrm>
            <a:off x="8844889" y="1878541"/>
            <a:ext cx="7165200" cy="3439942"/>
          </a:xfrm>
          <a:custGeom>
            <a:avLst/>
            <a:gdLst/>
            <a:ahLst/>
            <a:cxnLst/>
            <a:rect l="l" t="t" r="r" b="b"/>
            <a:pathLst>
              <a:path w="7165200" h="3439942">
                <a:moveTo>
                  <a:pt x="0" y="0"/>
                </a:moveTo>
                <a:lnTo>
                  <a:pt x="7165200" y="0"/>
                </a:lnTo>
                <a:lnTo>
                  <a:pt x="7165200" y="3439942"/>
                </a:lnTo>
                <a:lnTo>
                  <a:pt x="0" y="3439942"/>
                </a:lnTo>
                <a:lnTo>
                  <a:pt x="0" y="0"/>
                </a:lnTo>
                <a:close/>
              </a:path>
            </a:pathLst>
          </a:custGeom>
          <a:blipFill>
            <a:blip r:embed="rId4"/>
            <a:stretch>
              <a:fillRect l="-63508"/>
            </a:stretch>
          </a:blipFill>
        </p:spPr>
      </p:sp>
      <p:sp>
        <p:nvSpPr>
          <p:cNvPr id="21" name="Freeform 21"/>
          <p:cNvSpPr/>
          <p:nvPr/>
        </p:nvSpPr>
        <p:spPr>
          <a:xfrm>
            <a:off x="7359143" y="7350392"/>
            <a:ext cx="10552337" cy="2188284"/>
          </a:xfrm>
          <a:custGeom>
            <a:avLst/>
            <a:gdLst/>
            <a:ahLst/>
            <a:cxnLst/>
            <a:rect l="l" t="t" r="r" b="b"/>
            <a:pathLst>
              <a:path w="10552337" h="2188284">
                <a:moveTo>
                  <a:pt x="0" y="0"/>
                </a:moveTo>
                <a:lnTo>
                  <a:pt x="10552337" y="0"/>
                </a:lnTo>
                <a:lnTo>
                  <a:pt x="10552337" y="2188285"/>
                </a:lnTo>
                <a:lnTo>
                  <a:pt x="0" y="2188285"/>
                </a:lnTo>
                <a:lnTo>
                  <a:pt x="0" y="0"/>
                </a:lnTo>
                <a:close/>
              </a:path>
            </a:pathLst>
          </a:custGeom>
          <a:blipFill>
            <a:blip r:embed="rId5"/>
            <a:stretch>
              <a:fillRect b="-9268"/>
            </a:stretch>
          </a:blipFill>
        </p:spPr>
      </p:sp>
      <p:sp>
        <p:nvSpPr>
          <p:cNvPr id="22" name="TextBox 22"/>
          <p:cNvSpPr txBox="1"/>
          <p:nvPr/>
        </p:nvSpPr>
        <p:spPr>
          <a:xfrm>
            <a:off x="794049" y="4338434"/>
            <a:ext cx="5257632" cy="1855323"/>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AND ANALYSES</a:t>
            </a:r>
          </a:p>
        </p:txBody>
      </p:sp>
      <p:sp>
        <p:nvSpPr>
          <p:cNvPr id="23" name="TextBox 23"/>
          <p:cNvSpPr txBox="1"/>
          <p:nvPr/>
        </p:nvSpPr>
        <p:spPr>
          <a:xfrm>
            <a:off x="8376917" y="1019930"/>
            <a:ext cx="9149264" cy="649061"/>
          </a:xfrm>
          <a:prstGeom prst="rect">
            <a:avLst/>
          </a:prstGeom>
        </p:spPr>
        <p:txBody>
          <a:bodyPr lIns="0" tIns="0" rIns="0" bIns="0" rtlCol="0" anchor="t">
            <a:spAutoFit/>
          </a:bodyPr>
          <a:lstStyle/>
          <a:p>
            <a:pPr algn="l">
              <a:lnSpc>
                <a:spcPts val="2569"/>
              </a:lnSpc>
            </a:pPr>
            <a:r>
              <a:rPr lang="en-US" sz="1835" spc="-36">
                <a:solidFill>
                  <a:srgbClr val="145DA0"/>
                </a:solidFill>
                <a:latin typeface="Poppins"/>
                <a:ea typeface="Poppins"/>
                <a:cs typeface="Poppins"/>
                <a:sym typeface="Poppins"/>
              </a:rPr>
              <a:t>Minimum number of agents required in each time bucket to reduce the abandon rate to 10%</a:t>
            </a:r>
          </a:p>
        </p:txBody>
      </p:sp>
      <p:sp>
        <p:nvSpPr>
          <p:cNvPr id="24" name="TextBox 24"/>
          <p:cNvSpPr txBox="1"/>
          <p:nvPr/>
        </p:nvSpPr>
        <p:spPr>
          <a:xfrm>
            <a:off x="9144000" y="5929905"/>
            <a:ext cx="8767480" cy="63181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Manpower plan for each time bucket throughout the day, keeping the maximum abandon rate at 10%.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5791176" cy="7887878"/>
            <a:chOff x="0" y="0"/>
            <a:chExt cx="4421880" cy="2208781"/>
          </a:xfrm>
        </p:grpSpPr>
        <p:sp>
          <p:nvSpPr>
            <p:cNvPr id="3" name="Freeform 3"/>
            <p:cNvSpPr/>
            <p:nvPr/>
          </p:nvSpPr>
          <p:spPr>
            <a:xfrm>
              <a:off x="0" y="0"/>
              <a:ext cx="4421880" cy="2208781"/>
            </a:xfrm>
            <a:custGeom>
              <a:avLst/>
              <a:gdLst/>
              <a:ahLst/>
              <a:cxnLst/>
              <a:rect l="l" t="t" r="r" b="b"/>
              <a:pathLst>
                <a:path w="4421880" h="2208781">
                  <a:moveTo>
                    <a:pt x="0" y="0"/>
                  </a:moveTo>
                  <a:lnTo>
                    <a:pt x="4421880" y="0"/>
                  </a:lnTo>
                  <a:lnTo>
                    <a:pt x="4421880" y="2208781"/>
                  </a:lnTo>
                  <a:lnTo>
                    <a:pt x="0" y="2208781"/>
                  </a:lnTo>
                  <a:close/>
                </a:path>
              </a:pathLst>
            </a:custGeom>
            <a:solidFill>
              <a:srgbClr val="145DA0">
                <a:alpha val="95686"/>
              </a:srgbClr>
            </a:solidFill>
            <a:ln cap="sq">
              <a:noFill/>
              <a:prstDash val="solid"/>
              <a:miter/>
            </a:ln>
          </p:spPr>
        </p:sp>
        <p:sp>
          <p:nvSpPr>
            <p:cNvPr id="4" name="TextBox 4"/>
            <p:cNvSpPr txBox="1"/>
            <p:nvPr/>
          </p:nvSpPr>
          <p:spPr>
            <a:xfrm>
              <a:off x="0" y="-38100"/>
              <a:ext cx="4421880" cy="22468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6065333" y="1264402"/>
            <a:ext cx="5033972" cy="1317869"/>
          </a:xfrm>
          <a:prstGeom prst="rect">
            <a:avLst/>
          </a:prstGeom>
        </p:spPr>
        <p:txBody>
          <a:bodyPr lIns="0" tIns="0" rIns="0" bIns="0" rtlCol="0" anchor="t">
            <a:spAutoFit/>
          </a:bodyPr>
          <a:lstStyle/>
          <a:p>
            <a:pPr marL="0" lvl="0" indent="0" algn="l">
              <a:lnSpc>
                <a:spcPts val="10706"/>
              </a:lnSpc>
              <a:spcBef>
                <a:spcPct val="0"/>
              </a:spcBef>
            </a:pPr>
            <a:r>
              <a:rPr lang="en-US" sz="7647">
                <a:solidFill>
                  <a:srgbClr val="FDFDFD"/>
                </a:solidFill>
                <a:latin typeface="Open Sans Extra Bold"/>
                <a:ea typeface="Open Sans Extra Bold"/>
                <a:cs typeface="Open Sans Extra Bold"/>
                <a:sym typeface="Open Sans Extra Bold"/>
              </a:rPr>
              <a:t>ANALYSIS </a:t>
            </a:r>
          </a:p>
        </p:txBody>
      </p:sp>
      <p:grpSp>
        <p:nvGrpSpPr>
          <p:cNvPr id="6" name="Group 6"/>
          <p:cNvGrpSpPr/>
          <p:nvPr/>
        </p:nvGrpSpPr>
        <p:grpSpPr>
          <a:xfrm>
            <a:off x="15238003" y="8290589"/>
            <a:ext cx="7523780" cy="752378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3724222" y="-4507687"/>
            <a:ext cx="5924489" cy="5924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TextBox 12"/>
          <p:cNvSpPr txBox="1"/>
          <p:nvPr/>
        </p:nvSpPr>
        <p:spPr>
          <a:xfrm>
            <a:off x="1476053" y="2620461"/>
            <a:ext cx="14896470" cy="6101881"/>
          </a:xfrm>
          <a:prstGeom prst="rect">
            <a:avLst/>
          </a:prstGeom>
        </p:spPr>
        <p:txBody>
          <a:bodyPr lIns="0" tIns="0" rIns="0" bIns="0" rtlCol="0" anchor="t">
            <a:spAutoFit/>
          </a:bodyPr>
          <a:lstStyle/>
          <a:p>
            <a:pPr marL="678673" lvl="1" indent="-339337" algn="l">
              <a:lnSpc>
                <a:spcPts val="4400"/>
              </a:lnSpc>
              <a:buFont typeface="Arial"/>
              <a:buChar char="•"/>
            </a:pPr>
            <a:r>
              <a:rPr lang="en-US" sz="3143" spc="-62">
                <a:solidFill>
                  <a:srgbClr val="FDFDFD"/>
                </a:solidFill>
                <a:latin typeface="Poppins"/>
                <a:ea typeface="Poppins"/>
                <a:cs typeface="Poppins"/>
                <a:sym typeface="Poppins"/>
              </a:rPr>
              <a:t>Average call duration of all incoming calls is lesser during 12:00 PM to 3:00 PM.</a:t>
            </a:r>
          </a:p>
          <a:p>
            <a:pPr marL="678673" lvl="1" indent="-339337" algn="l">
              <a:lnSpc>
                <a:spcPts val="4400"/>
              </a:lnSpc>
              <a:buFont typeface="Arial"/>
              <a:buChar char="•"/>
            </a:pPr>
            <a:r>
              <a:rPr lang="en-US" sz="3143" spc="-62">
                <a:solidFill>
                  <a:srgbClr val="FDFDFD"/>
                </a:solidFill>
                <a:latin typeface="Poppins"/>
                <a:ea typeface="Poppins"/>
                <a:cs typeface="Poppins"/>
                <a:sym typeface="Poppins"/>
              </a:rPr>
              <a:t> Call volume is higher in forenoon and afternoon that is between 10:00 AM to 3:00 PM.</a:t>
            </a:r>
          </a:p>
          <a:p>
            <a:pPr marL="678673" lvl="1" indent="-339337" algn="l">
              <a:lnSpc>
                <a:spcPts val="4400"/>
              </a:lnSpc>
              <a:buFont typeface="Arial"/>
              <a:buChar char="•"/>
            </a:pPr>
            <a:r>
              <a:rPr lang="en-US" sz="3143" spc="-62">
                <a:solidFill>
                  <a:srgbClr val="FDFDFD"/>
                </a:solidFill>
                <a:latin typeface="Poppins"/>
                <a:ea typeface="Poppins"/>
                <a:cs typeface="Poppins"/>
                <a:sym typeface="Poppins"/>
              </a:rPr>
              <a:t> Between 10:00 AM to 4:00 PM. manpower recruitment is high.</a:t>
            </a:r>
          </a:p>
          <a:p>
            <a:pPr marL="678673" lvl="1" indent="-339337" algn="l">
              <a:lnSpc>
                <a:spcPts val="4400"/>
              </a:lnSpc>
              <a:buFont typeface="Arial"/>
              <a:buChar char="•"/>
            </a:pPr>
            <a:r>
              <a:rPr lang="en-US" sz="3143" spc="-62">
                <a:solidFill>
                  <a:srgbClr val="FDFDFD"/>
                </a:solidFill>
                <a:latin typeface="Poppins"/>
                <a:ea typeface="Poppins"/>
                <a:cs typeface="Poppins"/>
                <a:sym typeface="Poppins"/>
              </a:rPr>
              <a:t> The minimum number of agents needed each day for 9 AM to 9:00 PM is 57 agents.</a:t>
            </a:r>
          </a:p>
          <a:p>
            <a:pPr marL="678673" lvl="1" indent="-339337" algn="l">
              <a:lnSpc>
                <a:spcPts val="4400"/>
              </a:lnSpc>
              <a:buFont typeface="Arial"/>
              <a:buChar char="•"/>
            </a:pPr>
            <a:r>
              <a:rPr lang="en-US" sz="3143" spc="-62">
                <a:solidFill>
                  <a:srgbClr val="FDFDFD"/>
                </a:solidFill>
                <a:latin typeface="Poppins"/>
                <a:ea typeface="Poppins"/>
                <a:cs typeface="Poppins"/>
                <a:sym typeface="Poppins"/>
              </a:rPr>
              <a:t> The minimum number of agents needed each day for nightshifts is 17 agents.</a:t>
            </a:r>
          </a:p>
          <a:p>
            <a:pPr marL="678673" lvl="1" indent="-339337" algn="l">
              <a:lnSpc>
                <a:spcPts val="4400"/>
              </a:lnSpc>
              <a:buFont typeface="Arial"/>
              <a:buChar char="•"/>
            </a:pPr>
            <a:r>
              <a:rPr lang="en-US" sz="3143" spc="-62">
                <a:solidFill>
                  <a:srgbClr val="FDFDFD"/>
                </a:solidFill>
                <a:latin typeface="Poppins"/>
                <a:ea typeface="Poppins"/>
                <a:cs typeface="Poppins"/>
                <a:sym typeface="Poppins"/>
              </a:rPr>
              <a:t> For nightshifts manpower requirement is higher between 6:00 AM to 9:00 AM.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397604" y="2071462"/>
            <a:ext cx="13798703" cy="5884333"/>
            <a:chOff x="0" y="0"/>
            <a:chExt cx="3634226" cy="1549783"/>
          </a:xfrm>
        </p:grpSpPr>
        <p:sp>
          <p:nvSpPr>
            <p:cNvPr id="4" name="Freeform 4"/>
            <p:cNvSpPr/>
            <p:nvPr/>
          </p:nvSpPr>
          <p:spPr>
            <a:xfrm>
              <a:off x="0" y="0"/>
              <a:ext cx="3634227" cy="1549783"/>
            </a:xfrm>
            <a:custGeom>
              <a:avLst/>
              <a:gdLst/>
              <a:ahLst/>
              <a:cxnLst/>
              <a:rect l="l" t="t" r="r" b="b"/>
              <a:pathLst>
                <a:path w="3634227" h="1549783">
                  <a:moveTo>
                    <a:pt x="0" y="0"/>
                  </a:moveTo>
                  <a:lnTo>
                    <a:pt x="3634227" y="0"/>
                  </a:lnTo>
                  <a:lnTo>
                    <a:pt x="3634227" y="1549783"/>
                  </a:lnTo>
                  <a:lnTo>
                    <a:pt x="0" y="1549783"/>
                  </a:lnTo>
                  <a:close/>
                </a:path>
              </a:pathLst>
            </a:custGeom>
            <a:solidFill>
              <a:srgbClr val="145DA0">
                <a:alpha val="77647"/>
              </a:srgbClr>
            </a:solidFill>
            <a:ln w="38100" cap="sq">
              <a:solidFill>
                <a:srgbClr val="FFFFFF">
                  <a:alpha val="77647"/>
                </a:srgbClr>
              </a:solidFill>
              <a:prstDash val="solid"/>
              <a:miter/>
            </a:ln>
          </p:spPr>
        </p:sp>
        <p:sp>
          <p:nvSpPr>
            <p:cNvPr id="5" name="TextBox 5"/>
            <p:cNvSpPr txBox="1"/>
            <p:nvPr/>
          </p:nvSpPr>
          <p:spPr>
            <a:xfrm>
              <a:off x="0" y="-38100"/>
              <a:ext cx="3634226" cy="158788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485731" y="2124724"/>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CONCLUSION</a:t>
            </a:r>
          </a:p>
        </p:txBody>
      </p:sp>
      <p:sp>
        <p:nvSpPr>
          <p:cNvPr id="7" name="TextBox 7"/>
          <p:cNvSpPr txBox="1"/>
          <p:nvPr/>
        </p:nvSpPr>
        <p:spPr>
          <a:xfrm>
            <a:off x="3082912" y="4302577"/>
            <a:ext cx="12378485" cy="2784069"/>
          </a:xfrm>
          <a:prstGeom prst="rect">
            <a:avLst/>
          </a:prstGeom>
        </p:spPr>
        <p:txBody>
          <a:bodyPr lIns="0" tIns="0" rIns="0" bIns="0" rtlCol="0" anchor="t">
            <a:spAutoFit/>
          </a:bodyPr>
          <a:lstStyle/>
          <a:p>
            <a:pPr marL="0" lvl="0" indent="0" algn="just">
              <a:lnSpc>
                <a:spcPts val="4397"/>
              </a:lnSpc>
              <a:spcBef>
                <a:spcPct val="0"/>
              </a:spcBef>
            </a:pPr>
            <a:r>
              <a:rPr lang="en-US" sz="3140" spc="-62">
                <a:solidFill>
                  <a:srgbClr val="FFFFFF"/>
                </a:solidFill>
                <a:latin typeface="Poppins"/>
                <a:ea typeface="Poppins"/>
                <a:cs typeface="Poppins"/>
                <a:sym typeface="Poppins"/>
              </a:rPr>
              <a:t>We have successfully answered all the questions given. I was able nto come up with the manpower plan for day and night shift. On the technical front, I was able to explore and understand how calculations can be performed using various ways.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779254" y="3400238"/>
            <a:ext cx="9881171" cy="1970167"/>
          </a:xfrm>
          <a:prstGeom prst="rect">
            <a:avLst/>
          </a:prstGeom>
        </p:spPr>
        <p:txBody>
          <a:bodyPr lIns="0" tIns="0" rIns="0" bIns="0" rtlCol="0" anchor="t">
            <a:spAutoFit/>
          </a:bodyPr>
          <a:lstStyle/>
          <a:p>
            <a:pPr marL="0" lvl="0" indent="0" algn="l">
              <a:lnSpc>
                <a:spcPts val="16257"/>
              </a:lnSpc>
              <a:spcBef>
                <a:spcPct val="0"/>
              </a:spcBef>
            </a:pPr>
            <a:r>
              <a:rPr lang="en-US" sz="11612">
                <a:solidFill>
                  <a:srgbClr val="051D40"/>
                </a:solidFill>
                <a:latin typeface="Open Sans Extra Bold"/>
                <a:ea typeface="Open Sans Extra Bold"/>
                <a:cs typeface="Open Sans Extra Bold"/>
                <a:sym typeface="Open Sans Extra Bold"/>
              </a:rPr>
              <a:t>THANK YOU!</a:t>
            </a:r>
          </a:p>
        </p:txBody>
      </p:sp>
      <p:sp>
        <p:nvSpPr>
          <p:cNvPr id="3" name="Freeform 3"/>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l="-54872" r="-54872"/>
            </a:stretch>
          </a:blipFill>
        </p:spPr>
      </p:sp>
      <p:grpSp>
        <p:nvGrpSpPr>
          <p:cNvPr id="4" name="Group 4"/>
          <p:cNvGrpSpPr/>
          <p:nvPr/>
        </p:nvGrpSpPr>
        <p:grpSpPr>
          <a:xfrm>
            <a:off x="12398912" y="0"/>
            <a:ext cx="5889088" cy="756959"/>
            <a:chOff x="0" y="0"/>
            <a:chExt cx="1551036" cy="199364"/>
          </a:xfrm>
        </p:grpSpPr>
        <p:sp>
          <p:nvSpPr>
            <p:cNvPr id="5" name="Freeform 5"/>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6" name="TextBox 6"/>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398912" y="9530041"/>
            <a:ext cx="5889088" cy="756959"/>
            <a:chOff x="0" y="0"/>
            <a:chExt cx="1551036" cy="199364"/>
          </a:xfrm>
        </p:grpSpPr>
        <p:sp>
          <p:nvSpPr>
            <p:cNvPr id="8" name="Freeform 8"/>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9" name="TextBox 9"/>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32204" y="1524275"/>
            <a:ext cx="17823592" cy="7238450"/>
            <a:chOff x="0" y="0"/>
            <a:chExt cx="23764789" cy="9651267"/>
          </a:xfrm>
        </p:grpSpPr>
        <p:sp>
          <p:nvSpPr>
            <p:cNvPr id="3" name="Freeform 3"/>
            <p:cNvSpPr/>
            <p:nvPr/>
          </p:nvSpPr>
          <p:spPr>
            <a:xfrm>
              <a:off x="0" y="7119734"/>
              <a:ext cx="7789065" cy="1538340"/>
            </a:xfrm>
            <a:custGeom>
              <a:avLst/>
              <a:gdLst/>
              <a:ahLst/>
              <a:cxnLst/>
              <a:rect l="l" t="t" r="r" b="b"/>
              <a:pathLst>
                <a:path w="7789065" h="1538340">
                  <a:moveTo>
                    <a:pt x="0" y="0"/>
                  </a:moveTo>
                  <a:lnTo>
                    <a:pt x="7789065" y="0"/>
                  </a:lnTo>
                  <a:lnTo>
                    <a:pt x="7789065" y="1538341"/>
                  </a:lnTo>
                  <a:lnTo>
                    <a:pt x="0" y="1538341"/>
                  </a:lnTo>
                  <a:lnTo>
                    <a:pt x="0" y="0"/>
                  </a:lnTo>
                  <a:close/>
                </a:path>
              </a:pathLst>
            </a:custGeom>
            <a:blipFill>
              <a:blip r:embed="rId2"/>
              <a:stretch>
                <a:fillRect/>
              </a:stretch>
            </a:blipFill>
          </p:spPr>
        </p:sp>
        <p:sp>
          <p:nvSpPr>
            <p:cNvPr id="4" name="Freeform 4"/>
            <p:cNvSpPr/>
            <p:nvPr/>
          </p:nvSpPr>
          <p:spPr>
            <a:xfrm>
              <a:off x="7990208" y="7119734"/>
              <a:ext cx="7789065" cy="1538340"/>
            </a:xfrm>
            <a:custGeom>
              <a:avLst/>
              <a:gdLst/>
              <a:ahLst/>
              <a:cxnLst/>
              <a:rect l="l" t="t" r="r" b="b"/>
              <a:pathLst>
                <a:path w="7789065" h="1538340">
                  <a:moveTo>
                    <a:pt x="0" y="0"/>
                  </a:moveTo>
                  <a:lnTo>
                    <a:pt x="7789065" y="0"/>
                  </a:lnTo>
                  <a:lnTo>
                    <a:pt x="7789065" y="1538341"/>
                  </a:lnTo>
                  <a:lnTo>
                    <a:pt x="0" y="1538341"/>
                  </a:lnTo>
                  <a:lnTo>
                    <a:pt x="0" y="0"/>
                  </a:lnTo>
                  <a:close/>
                </a:path>
              </a:pathLst>
            </a:custGeom>
            <a:blipFill>
              <a:blip r:embed="rId2"/>
              <a:stretch>
                <a:fillRect/>
              </a:stretch>
            </a:blipFill>
          </p:spPr>
        </p:sp>
        <p:sp>
          <p:nvSpPr>
            <p:cNvPr id="5" name="Freeform 5"/>
            <p:cNvSpPr/>
            <p:nvPr/>
          </p:nvSpPr>
          <p:spPr>
            <a:xfrm>
              <a:off x="15975724" y="7119734"/>
              <a:ext cx="7789065" cy="1538340"/>
            </a:xfrm>
            <a:custGeom>
              <a:avLst/>
              <a:gdLst/>
              <a:ahLst/>
              <a:cxnLst/>
              <a:rect l="l" t="t" r="r" b="b"/>
              <a:pathLst>
                <a:path w="7789065" h="1538340">
                  <a:moveTo>
                    <a:pt x="0" y="0"/>
                  </a:moveTo>
                  <a:lnTo>
                    <a:pt x="7789065" y="0"/>
                  </a:lnTo>
                  <a:lnTo>
                    <a:pt x="7789065" y="1538341"/>
                  </a:lnTo>
                  <a:lnTo>
                    <a:pt x="0" y="1538341"/>
                  </a:lnTo>
                  <a:lnTo>
                    <a:pt x="0" y="0"/>
                  </a:lnTo>
                  <a:close/>
                </a:path>
              </a:pathLst>
            </a:custGeom>
            <a:blipFill>
              <a:blip r:embed="rId2"/>
              <a:stretch>
                <a:fillRect/>
              </a:stretch>
            </a:blipFill>
          </p:spPr>
        </p:sp>
        <p:grpSp>
          <p:nvGrpSpPr>
            <p:cNvPr id="6" name="Group 6"/>
            <p:cNvGrpSpPr/>
            <p:nvPr/>
          </p:nvGrpSpPr>
          <p:grpSpPr>
            <a:xfrm>
              <a:off x="15975724" y="0"/>
              <a:ext cx="7789065" cy="9651267"/>
              <a:chOff x="0" y="0"/>
              <a:chExt cx="1554321" cy="1925926"/>
            </a:xfrm>
          </p:grpSpPr>
          <p:sp>
            <p:nvSpPr>
              <p:cNvPr id="7" name="Freeform 7"/>
              <p:cNvSpPr/>
              <p:nvPr/>
            </p:nvSpPr>
            <p:spPr>
              <a:xfrm>
                <a:off x="0" y="0"/>
                <a:ext cx="1554321" cy="1925926"/>
              </a:xfrm>
              <a:custGeom>
                <a:avLst/>
                <a:gdLst/>
                <a:ahLst/>
                <a:cxnLst/>
                <a:rect l="l" t="t" r="r" b="b"/>
                <a:pathLst>
                  <a:path w="1554321" h="1925926">
                    <a:moveTo>
                      <a:pt x="58312" y="0"/>
                    </a:moveTo>
                    <a:lnTo>
                      <a:pt x="1496009" y="0"/>
                    </a:lnTo>
                    <a:cubicBezTo>
                      <a:pt x="1511474" y="0"/>
                      <a:pt x="1526306" y="6144"/>
                      <a:pt x="1537241" y="17079"/>
                    </a:cubicBezTo>
                    <a:cubicBezTo>
                      <a:pt x="1548177" y="28015"/>
                      <a:pt x="1554321" y="42846"/>
                      <a:pt x="1554321" y="58312"/>
                    </a:cubicBezTo>
                    <a:lnTo>
                      <a:pt x="1554321" y="1867614"/>
                    </a:lnTo>
                    <a:cubicBezTo>
                      <a:pt x="1554321" y="1883079"/>
                      <a:pt x="1548177" y="1897911"/>
                      <a:pt x="1537241" y="1908847"/>
                    </a:cubicBezTo>
                    <a:cubicBezTo>
                      <a:pt x="1526306" y="1919782"/>
                      <a:pt x="1511474" y="1925926"/>
                      <a:pt x="1496009" y="1925926"/>
                    </a:cubicBezTo>
                    <a:lnTo>
                      <a:pt x="58312" y="1925926"/>
                    </a:lnTo>
                    <a:cubicBezTo>
                      <a:pt x="42846" y="1925926"/>
                      <a:pt x="28015" y="1919782"/>
                      <a:pt x="17079" y="1908847"/>
                    </a:cubicBezTo>
                    <a:cubicBezTo>
                      <a:pt x="6144" y="1897911"/>
                      <a:pt x="0" y="1883079"/>
                      <a:pt x="0" y="186761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8" name="TextBox 8"/>
              <p:cNvSpPr txBox="1"/>
              <p:nvPr/>
            </p:nvSpPr>
            <p:spPr>
              <a:xfrm>
                <a:off x="0" y="-38100"/>
                <a:ext cx="1554321" cy="196402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9" name="Group 9"/>
            <p:cNvGrpSpPr/>
            <p:nvPr/>
          </p:nvGrpSpPr>
          <p:grpSpPr>
            <a:xfrm>
              <a:off x="7990208" y="0"/>
              <a:ext cx="7789065" cy="9651267"/>
              <a:chOff x="0" y="0"/>
              <a:chExt cx="1554321" cy="1925926"/>
            </a:xfrm>
          </p:grpSpPr>
          <p:sp>
            <p:nvSpPr>
              <p:cNvPr id="10" name="Freeform 10"/>
              <p:cNvSpPr/>
              <p:nvPr/>
            </p:nvSpPr>
            <p:spPr>
              <a:xfrm>
                <a:off x="0" y="0"/>
                <a:ext cx="1554321" cy="1925926"/>
              </a:xfrm>
              <a:custGeom>
                <a:avLst/>
                <a:gdLst/>
                <a:ahLst/>
                <a:cxnLst/>
                <a:rect l="l" t="t" r="r" b="b"/>
                <a:pathLst>
                  <a:path w="1554321" h="1925926">
                    <a:moveTo>
                      <a:pt x="58312" y="0"/>
                    </a:moveTo>
                    <a:lnTo>
                      <a:pt x="1496009" y="0"/>
                    </a:lnTo>
                    <a:cubicBezTo>
                      <a:pt x="1511474" y="0"/>
                      <a:pt x="1526306" y="6144"/>
                      <a:pt x="1537241" y="17079"/>
                    </a:cubicBezTo>
                    <a:cubicBezTo>
                      <a:pt x="1548177" y="28015"/>
                      <a:pt x="1554321" y="42846"/>
                      <a:pt x="1554321" y="58312"/>
                    </a:cubicBezTo>
                    <a:lnTo>
                      <a:pt x="1554321" y="1867614"/>
                    </a:lnTo>
                    <a:cubicBezTo>
                      <a:pt x="1554321" y="1883079"/>
                      <a:pt x="1548177" y="1897911"/>
                      <a:pt x="1537241" y="1908847"/>
                    </a:cubicBezTo>
                    <a:cubicBezTo>
                      <a:pt x="1526306" y="1919782"/>
                      <a:pt x="1511474" y="1925926"/>
                      <a:pt x="1496009" y="1925926"/>
                    </a:cubicBezTo>
                    <a:lnTo>
                      <a:pt x="58312" y="1925926"/>
                    </a:lnTo>
                    <a:cubicBezTo>
                      <a:pt x="42846" y="1925926"/>
                      <a:pt x="28015" y="1919782"/>
                      <a:pt x="17079" y="1908847"/>
                    </a:cubicBezTo>
                    <a:cubicBezTo>
                      <a:pt x="6144" y="1897911"/>
                      <a:pt x="0" y="1883079"/>
                      <a:pt x="0" y="186761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1" name="TextBox 11"/>
              <p:cNvSpPr txBox="1"/>
              <p:nvPr/>
            </p:nvSpPr>
            <p:spPr>
              <a:xfrm>
                <a:off x="0" y="-38100"/>
                <a:ext cx="1554321" cy="196402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2" name="Group 12"/>
            <p:cNvGrpSpPr/>
            <p:nvPr/>
          </p:nvGrpSpPr>
          <p:grpSpPr>
            <a:xfrm>
              <a:off x="0" y="0"/>
              <a:ext cx="7789065" cy="9651267"/>
              <a:chOff x="0" y="0"/>
              <a:chExt cx="1554321" cy="1925926"/>
            </a:xfrm>
          </p:grpSpPr>
          <p:sp>
            <p:nvSpPr>
              <p:cNvPr id="13" name="Freeform 13"/>
              <p:cNvSpPr/>
              <p:nvPr/>
            </p:nvSpPr>
            <p:spPr>
              <a:xfrm>
                <a:off x="0" y="0"/>
                <a:ext cx="1554321" cy="1925926"/>
              </a:xfrm>
              <a:custGeom>
                <a:avLst/>
                <a:gdLst/>
                <a:ahLst/>
                <a:cxnLst/>
                <a:rect l="l" t="t" r="r" b="b"/>
                <a:pathLst>
                  <a:path w="1554321" h="1925926">
                    <a:moveTo>
                      <a:pt x="58312" y="0"/>
                    </a:moveTo>
                    <a:lnTo>
                      <a:pt x="1496009" y="0"/>
                    </a:lnTo>
                    <a:cubicBezTo>
                      <a:pt x="1511474" y="0"/>
                      <a:pt x="1526306" y="6144"/>
                      <a:pt x="1537241" y="17079"/>
                    </a:cubicBezTo>
                    <a:cubicBezTo>
                      <a:pt x="1548177" y="28015"/>
                      <a:pt x="1554321" y="42846"/>
                      <a:pt x="1554321" y="58312"/>
                    </a:cubicBezTo>
                    <a:lnTo>
                      <a:pt x="1554321" y="1867614"/>
                    </a:lnTo>
                    <a:cubicBezTo>
                      <a:pt x="1554321" y="1883079"/>
                      <a:pt x="1548177" y="1897911"/>
                      <a:pt x="1537241" y="1908847"/>
                    </a:cubicBezTo>
                    <a:cubicBezTo>
                      <a:pt x="1526306" y="1919782"/>
                      <a:pt x="1511474" y="1925926"/>
                      <a:pt x="1496009" y="1925926"/>
                    </a:cubicBezTo>
                    <a:lnTo>
                      <a:pt x="58312" y="1925926"/>
                    </a:lnTo>
                    <a:cubicBezTo>
                      <a:pt x="42846" y="1925926"/>
                      <a:pt x="28015" y="1919782"/>
                      <a:pt x="17079" y="1908847"/>
                    </a:cubicBezTo>
                    <a:cubicBezTo>
                      <a:pt x="6144" y="1897911"/>
                      <a:pt x="0" y="1883079"/>
                      <a:pt x="0" y="186761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4" name="TextBox 14"/>
              <p:cNvSpPr txBox="1"/>
              <p:nvPr/>
            </p:nvSpPr>
            <p:spPr>
              <a:xfrm>
                <a:off x="0" y="-38100"/>
                <a:ext cx="1554321" cy="196402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5" name="Group 15"/>
            <p:cNvGrpSpPr/>
            <p:nvPr/>
          </p:nvGrpSpPr>
          <p:grpSpPr>
            <a:xfrm>
              <a:off x="534360" y="580605"/>
              <a:ext cx="6720345" cy="3780147"/>
              <a:chOff x="0" y="0"/>
              <a:chExt cx="11289030" cy="6350000"/>
            </a:xfrm>
          </p:grpSpPr>
          <p:sp>
            <p:nvSpPr>
              <p:cNvPr id="16" name="Freeform 16"/>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339" b="-9339"/>
                </a:stretch>
              </a:blipFill>
            </p:spPr>
          </p:sp>
        </p:grpSp>
        <p:grpSp>
          <p:nvGrpSpPr>
            <p:cNvPr id="17" name="Group 17"/>
            <p:cNvGrpSpPr/>
            <p:nvPr/>
          </p:nvGrpSpPr>
          <p:grpSpPr>
            <a:xfrm>
              <a:off x="8543293" y="492514"/>
              <a:ext cx="6682894" cy="3868238"/>
              <a:chOff x="0" y="0"/>
              <a:chExt cx="10726200" cy="6208611"/>
            </a:xfrm>
          </p:grpSpPr>
          <p:sp>
            <p:nvSpPr>
              <p:cNvPr id="18" name="Freeform 18"/>
              <p:cNvSpPr/>
              <p:nvPr/>
            </p:nvSpPr>
            <p:spPr>
              <a:xfrm>
                <a:off x="0" y="0"/>
                <a:ext cx="10724993" cy="6208611"/>
              </a:xfrm>
              <a:custGeom>
                <a:avLst/>
                <a:gdLst/>
                <a:ahLst/>
                <a:cxnLst/>
                <a:rect l="l" t="t" r="r" b="b"/>
                <a:pathLst>
                  <a:path w="10724993" h="6208611">
                    <a:moveTo>
                      <a:pt x="0" y="5694538"/>
                    </a:moveTo>
                    <a:lnTo>
                      <a:pt x="0" y="514073"/>
                    </a:lnTo>
                    <a:cubicBezTo>
                      <a:pt x="0" y="229719"/>
                      <a:pt x="223236" y="0"/>
                      <a:pt x="499567" y="0"/>
                    </a:cubicBezTo>
                    <a:lnTo>
                      <a:pt x="10225427" y="0"/>
                    </a:lnTo>
                    <a:cubicBezTo>
                      <a:pt x="10501757" y="0"/>
                      <a:pt x="10724993" y="229719"/>
                      <a:pt x="10724993" y="514073"/>
                    </a:cubicBezTo>
                    <a:lnTo>
                      <a:pt x="10724993" y="5693297"/>
                    </a:lnTo>
                    <a:cubicBezTo>
                      <a:pt x="10724993" y="5977651"/>
                      <a:pt x="10501757" y="6207370"/>
                      <a:pt x="10225427" y="6207370"/>
                    </a:cubicBezTo>
                    <a:lnTo>
                      <a:pt x="499567" y="6207370"/>
                    </a:lnTo>
                    <a:cubicBezTo>
                      <a:pt x="224443" y="6208611"/>
                      <a:pt x="0" y="5978893"/>
                      <a:pt x="0" y="5694538"/>
                    </a:cubicBezTo>
                    <a:close/>
                  </a:path>
                </a:pathLst>
              </a:custGeom>
              <a:blipFill>
                <a:blip r:embed="rId4"/>
                <a:stretch>
                  <a:fillRect l="-1446" r="-1446"/>
                </a:stretch>
              </a:blipFill>
            </p:spPr>
          </p:sp>
        </p:grpSp>
        <p:grpSp>
          <p:nvGrpSpPr>
            <p:cNvPr id="19" name="Group 19"/>
            <p:cNvGrpSpPr/>
            <p:nvPr/>
          </p:nvGrpSpPr>
          <p:grpSpPr>
            <a:xfrm>
              <a:off x="16345088" y="580605"/>
              <a:ext cx="6846723" cy="3851233"/>
              <a:chOff x="0" y="0"/>
              <a:chExt cx="11289030" cy="6350000"/>
            </a:xfrm>
          </p:grpSpPr>
          <p:sp>
            <p:nvSpPr>
              <p:cNvPr id="20" name="Freeform 2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9228" b="-9228"/>
                </a:stretch>
              </a:blipFill>
            </p:spPr>
          </p:sp>
        </p:grpSp>
        <p:sp>
          <p:nvSpPr>
            <p:cNvPr id="21" name="TextBox 21"/>
            <p:cNvSpPr txBox="1"/>
            <p:nvPr/>
          </p:nvSpPr>
          <p:spPr>
            <a:xfrm>
              <a:off x="8352822" y="6257872"/>
              <a:ext cx="7063836" cy="2957830"/>
            </a:xfrm>
            <a:prstGeom prst="rect">
              <a:avLst/>
            </a:prstGeom>
          </p:spPr>
          <p:txBody>
            <a:bodyPr lIns="0" tIns="0" rIns="0" bIns="0" rtlCol="0" anchor="t">
              <a:spAutoFit/>
            </a:bodyPr>
            <a:lstStyle/>
            <a:p>
              <a:pPr algn="just">
                <a:lnSpc>
                  <a:spcPts val="2940"/>
                </a:lnSpc>
              </a:pPr>
              <a:r>
                <a:rPr lang="en-US" sz="2100" spc="-42">
                  <a:solidFill>
                    <a:srgbClr val="051D40"/>
                  </a:solidFill>
                  <a:latin typeface="Poppins"/>
                  <a:ea typeface="Poppins"/>
                  <a:cs typeface="Poppins"/>
                  <a:sym typeface="Poppins"/>
                </a:rPr>
                <a:t>Visualisation: Creating dashboards and reports to share insights and support decision making.</a:t>
              </a:r>
            </a:p>
            <a:p>
              <a:pPr marL="0" lvl="0" indent="0" algn="just">
                <a:lnSpc>
                  <a:spcPts val="2940"/>
                </a:lnSpc>
                <a:spcBef>
                  <a:spcPct val="0"/>
                </a:spcBef>
              </a:pPr>
              <a:r>
                <a:rPr lang="en-US" sz="2100" spc="-42">
                  <a:solidFill>
                    <a:srgbClr val="051D40"/>
                  </a:solidFill>
                  <a:latin typeface="Poppins"/>
                  <a:ea typeface="Poppins"/>
                  <a:cs typeface="Poppins"/>
                  <a:sym typeface="Poppins"/>
                </a:rPr>
                <a:t>Also done by creating various charts and plots or flow charts. To make data more readable and approachable.</a:t>
              </a:r>
            </a:p>
          </p:txBody>
        </p:sp>
        <p:sp>
          <p:nvSpPr>
            <p:cNvPr id="22" name="TextBox 22"/>
            <p:cNvSpPr txBox="1"/>
            <p:nvPr/>
          </p:nvSpPr>
          <p:spPr>
            <a:xfrm>
              <a:off x="16520213" y="6257872"/>
              <a:ext cx="7063836" cy="1967230"/>
            </a:xfrm>
            <a:prstGeom prst="rect">
              <a:avLst/>
            </a:prstGeom>
          </p:spPr>
          <p:txBody>
            <a:bodyPr lIns="0" tIns="0" rIns="0" bIns="0" rtlCol="0" anchor="t">
              <a:spAutoFit/>
            </a:bodyPr>
            <a:lstStyle/>
            <a:p>
              <a:pPr marL="0" lvl="0" indent="0" algn="just">
                <a:lnSpc>
                  <a:spcPts val="2940"/>
                </a:lnSpc>
                <a:spcBef>
                  <a:spcPct val="0"/>
                </a:spcBef>
              </a:pPr>
              <a:r>
                <a:rPr lang="en-US" sz="2100" spc="-42">
                  <a:solidFill>
                    <a:srgbClr val="051D40"/>
                  </a:solidFill>
                  <a:latin typeface="Poppins"/>
                  <a:ea typeface="Poppins"/>
                  <a:cs typeface="Poppins"/>
                  <a:sym typeface="Poppins"/>
                </a:rPr>
                <a:t>Translating insights into actionable strategies to achieve business goals such as targeted marketing and product placement optimization.</a:t>
              </a:r>
            </a:p>
          </p:txBody>
        </p:sp>
        <p:sp>
          <p:nvSpPr>
            <p:cNvPr id="23" name="TextBox 23"/>
            <p:cNvSpPr txBox="1"/>
            <p:nvPr/>
          </p:nvSpPr>
          <p:spPr>
            <a:xfrm>
              <a:off x="1976262" y="5445582"/>
              <a:ext cx="3836542" cy="752096"/>
            </a:xfrm>
            <a:prstGeom prst="rect">
              <a:avLst/>
            </a:prstGeom>
          </p:spPr>
          <p:txBody>
            <a:bodyPr lIns="0" tIns="0" rIns="0" bIns="0" rtlCol="0" anchor="t">
              <a:spAutoFit/>
            </a:bodyPr>
            <a:lstStyle/>
            <a:p>
              <a:pPr marL="0" lvl="0" indent="0" algn="ctr">
                <a:lnSpc>
                  <a:spcPts val="4740"/>
                </a:lnSpc>
                <a:spcBef>
                  <a:spcPct val="0"/>
                </a:spcBef>
              </a:pPr>
              <a:r>
                <a:rPr lang="en-US" sz="3386">
                  <a:solidFill>
                    <a:srgbClr val="051D40"/>
                  </a:solidFill>
                  <a:latin typeface="Open Sans Extra Bold"/>
                  <a:ea typeface="Open Sans Extra Bold"/>
                  <a:cs typeface="Open Sans Extra Bold"/>
                  <a:sym typeface="Open Sans Extra Bold"/>
                </a:rPr>
                <a:t>ANALYSE</a:t>
              </a:r>
            </a:p>
          </p:txBody>
        </p:sp>
        <p:sp>
          <p:nvSpPr>
            <p:cNvPr id="24" name="TextBox 24"/>
            <p:cNvSpPr txBox="1"/>
            <p:nvPr/>
          </p:nvSpPr>
          <p:spPr>
            <a:xfrm>
              <a:off x="9722579" y="5445582"/>
              <a:ext cx="3836542" cy="752096"/>
            </a:xfrm>
            <a:prstGeom prst="rect">
              <a:avLst/>
            </a:prstGeom>
          </p:spPr>
          <p:txBody>
            <a:bodyPr lIns="0" tIns="0" rIns="0" bIns="0" rtlCol="0" anchor="t">
              <a:spAutoFit/>
            </a:bodyPr>
            <a:lstStyle/>
            <a:p>
              <a:pPr marL="0" lvl="0" indent="0" algn="ctr">
                <a:lnSpc>
                  <a:spcPts val="4740"/>
                </a:lnSpc>
                <a:spcBef>
                  <a:spcPct val="0"/>
                </a:spcBef>
              </a:pPr>
              <a:r>
                <a:rPr lang="en-US" sz="3386">
                  <a:solidFill>
                    <a:srgbClr val="051D40"/>
                  </a:solidFill>
                  <a:latin typeface="Open Sans Extra Bold"/>
                  <a:ea typeface="Open Sans Extra Bold"/>
                  <a:cs typeface="Open Sans Extra Bold"/>
                  <a:sym typeface="Open Sans Extra Bold"/>
                </a:rPr>
                <a:t>VISUALISE</a:t>
              </a:r>
            </a:p>
          </p:txBody>
        </p:sp>
        <p:sp>
          <p:nvSpPr>
            <p:cNvPr id="25" name="TextBox 25"/>
            <p:cNvSpPr txBox="1"/>
            <p:nvPr/>
          </p:nvSpPr>
          <p:spPr>
            <a:xfrm>
              <a:off x="18133860" y="5445582"/>
              <a:ext cx="3836542" cy="752096"/>
            </a:xfrm>
            <a:prstGeom prst="rect">
              <a:avLst/>
            </a:prstGeom>
          </p:spPr>
          <p:txBody>
            <a:bodyPr lIns="0" tIns="0" rIns="0" bIns="0" rtlCol="0" anchor="t">
              <a:spAutoFit/>
            </a:bodyPr>
            <a:lstStyle/>
            <a:p>
              <a:pPr marL="0" lvl="0" indent="0" algn="ctr">
                <a:lnSpc>
                  <a:spcPts val="4740"/>
                </a:lnSpc>
                <a:spcBef>
                  <a:spcPct val="0"/>
                </a:spcBef>
              </a:pPr>
              <a:r>
                <a:rPr lang="en-US" sz="3386">
                  <a:solidFill>
                    <a:srgbClr val="051D40"/>
                  </a:solidFill>
                  <a:latin typeface="Open Sans Extra Bold"/>
                  <a:ea typeface="Open Sans Extra Bold"/>
                  <a:cs typeface="Open Sans Extra Bold"/>
                  <a:sym typeface="Open Sans Extra Bold"/>
                </a:rPr>
                <a:t>STRATEGISE</a:t>
              </a:r>
            </a:p>
          </p:txBody>
        </p:sp>
        <p:sp>
          <p:nvSpPr>
            <p:cNvPr id="26" name="TextBox 26"/>
            <p:cNvSpPr txBox="1"/>
            <p:nvPr/>
          </p:nvSpPr>
          <p:spPr>
            <a:xfrm>
              <a:off x="367571" y="6257872"/>
              <a:ext cx="7063836" cy="2957830"/>
            </a:xfrm>
            <a:prstGeom prst="rect">
              <a:avLst/>
            </a:prstGeom>
          </p:spPr>
          <p:txBody>
            <a:bodyPr lIns="0" tIns="0" rIns="0" bIns="0" rtlCol="0" anchor="t">
              <a:spAutoFit/>
            </a:bodyPr>
            <a:lstStyle/>
            <a:p>
              <a:pPr algn="just">
                <a:lnSpc>
                  <a:spcPts val="2940"/>
                </a:lnSpc>
              </a:pPr>
              <a:r>
                <a:rPr lang="en-US" sz="2100" spc="-42">
                  <a:solidFill>
                    <a:srgbClr val="051D40"/>
                  </a:solidFill>
                  <a:latin typeface="Poppins"/>
                  <a:ea typeface="Poppins"/>
                  <a:cs typeface="Poppins"/>
                  <a:sym typeface="Poppins"/>
                </a:rPr>
                <a:t>Exploratory Data Analysis (EDA): summarising and visualising data to identify patterns and trends.</a:t>
              </a:r>
            </a:p>
            <a:p>
              <a:pPr marL="0" lvl="0" indent="0" algn="just">
                <a:lnSpc>
                  <a:spcPts val="2940"/>
                </a:lnSpc>
                <a:spcBef>
                  <a:spcPct val="0"/>
                </a:spcBef>
              </a:pPr>
              <a:r>
                <a:rPr lang="en-US" sz="2100" spc="-42">
                  <a:solidFill>
                    <a:srgbClr val="051D40"/>
                  </a:solidFill>
                  <a:latin typeface="Poppins"/>
                  <a:ea typeface="Poppins"/>
                  <a:cs typeface="Poppins"/>
                  <a:sym typeface="Poppins"/>
                </a:rPr>
                <a:t>Modelling: Using algorithms like clustering and association rule mining for deeper insights.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061529" y="2937389"/>
            <a:ext cx="12164941" cy="4412223"/>
            <a:chOff x="0" y="0"/>
            <a:chExt cx="16219922" cy="5882964"/>
          </a:xfrm>
        </p:grpSpPr>
        <p:grpSp>
          <p:nvGrpSpPr>
            <p:cNvPr id="4" name="Group 4"/>
            <p:cNvGrpSpPr/>
            <p:nvPr/>
          </p:nvGrpSpPr>
          <p:grpSpPr>
            <a:xfrm>
              <a:off x="0" y="0"/>
              <a:ext cx="16219922" cy="5882964"/>
              <a:chOff x="0" y="0"/>
              <a:chExt cx="3203935" cy="1162067"/>
            </a:xfrm>
          </p:grpSpPr>
          <p:sp>
            <p:nvSpPr>
              <p:cNvPr id="5" name="Freeform 5"/>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6" name="TextBox 6"/>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61661" y="526202"/>
              <a:ext cx="15496599" cy="2945079"/>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CONCLUSION</a:t>
              </a:r>
            </a:p>
          </p:txBody>
        </p:sp>
        <p:sp>
          <p:nvSpPr>
            <p:cNvPr id="8" name="TextBox 8"/>
            <p:cNvSpPr txBox="1"/>
            <p:nvPr/>
          </p:nvSpPr>
          <p:spPr>
            <a:xfrm>
              <a:off x="361661" y="3622099"/>
              <a:ext cx="15496599" cy="1438606"/>
            </a:xfrm>
            <a:prstGeom prst="rect">
              <a:avLst/>
            </a:prstGeom>
          </p:spPr>
          <p:txBody>
            <a:bodyPr lIns="0" tIns="0" rIns="0" bIns="0" rtlCol="0" anchor="t">
              <a:spAutoFit/>
            </a:bodyPr>
            <a:lstStyle/>
            <a:p>
              <a:pPr marL="0" lvl="0" indent="0" algn="ctr">
                <a:lnSpc>
                  <a:spcPts val="4317"/>
                </a:lnSpc>
                <a:spcBef>
                  <a:spcPct val="0"/>
                </a:spcBef>
              </a:pPr>
              <a:r>
                <a:rPr lang="en-US" sz="3083" spc="-61">
                  <a:solidFill>
                    <a:srgbClr val="FFFFFF"/>
                  </a:solidFill>
                  <a:latin typeface="Poppins"/>
                  <a:ea typeface="Poppins"/>
                  <a:cs typeface="Poppins"/>
                  <a:sym typeface="Poppins"/>
                </a:rPr>
                <a:t>We tend to use data analytics in real life scenarios without even knowing it.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09063" y="9741683"/>
            <a:ext cx="19281856" cy="545317"/>
            <a:chOff x="0" y="0"/>
            <a:chExt cx="5078349" cy="143623"/>
          </a:xfrm>
        </p:grpSpPr>
        <p:sp>
          <p:nvSpPr>
            <p:cNvPr id="3" name="Freeform 3"/>
            <p:cNvSpPr/>
            <p:nvPr/>
          </p:nvSpPr>
          <p:spPr>
            <a:xfrm>
              <a:off x="0" y="0"/>
              <a:ext cx="5078349" cy="143623"/>
            </a:xfrm>
            <a:custGeom>
              <a:avLst/>
              <a:gdLst/>
              <a:ahLst/>
              <a:cxnLst/>
              <a:rect l="l" t="t" r="r" b="b"/>
              <a:pathLst>
                <a:path w="5078349" h="143623">
                  <a:moveTo>
                    <a:pt x="0" y="0"/>
                  </a:moveTo>
                  <a:lnTo>
                    <a:pt x="5078349" y="0"/>
                  </a:lnTo>
                  <a:lnTo>
                    <a:pt x="5078349" y="143623"/>
                  </a:lnTo>
                  <a:lnTo>
                    <a:pt x="0" y="143623"/>
                  </a:lnTo>
                  <a:close/>
                </a:path>
              </a:pathLst>
            </a:custGeom>
            <a:solidFill>
              <a:srgbClr val="145DA0"/>
            </a:solidFill>
            <a:ln cap="sq">
              <a:noFill/>
              <a:prstDash val="solid"/>
              <a:miter/>
            </a:ln>
          </p:spPr>
        </p:sp>
        <p:sp>
          <p:nvSpPr>
            <p:cNvPr id="4" name="TextBox 4"/>
            <p:cNvSpPr txBox="1"/>
            <p:nvPr/>
          </p:nvSpPr>
          <p:spPr>
            <a:xfrm>
              <a:off x="0" y="-38100"/>
              <a:ext cx="5078349" cy="18172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0" y="0"/>
            <a:ext cx="18288000" cy="8114155"/>
            <a:chOff x="0" y="0"/>
            <a:chExt cx="24384000" cy="10818873"/>
          </a:xfrm>
        </p:grpSpPr>
        <p:sp>
          <p:nvSpPr>
            <p:cNvPr id="6" name="Freeform 6"/>
            <p:cNvSpPr/>
            <p:nvPr/>
          </p:nvSpPr>
          <p:spPr>
            <a:xfrm>
              <a:off x="0" y="0"/>
              <a:ext cx="24384000" cy="6858000"/>
            </a:xfrm>
            <a:custGeom>
              <a:avLst/>
              <a:gdLst/>
              <a:ahLst/>
              <a:cxnLst/>
              <a:rect l="l" t="t" r="r" b="b"/>
              <a:pathLst>
                <a:path w="24384000" h="6858000">
                  <a:moveTo>
                    <a:pt x="0" y="0"/>
                  </a:moveTo>
                  <a:lnTo>
                    <a:pt x="24384000" y="0"/>
                  </a:lnTo>
                  <a:lnTo>
                    <a:pt x="24384000" y="6858000"/>
                  </a:lnTo>
                  <a:lnTo>
                    <a:pt x="0" y="6858000"/>
                  </a:lnTo>
                  <a:lnTo>
                    <a:pt x="0" y="0"/>
                  </a:lnTo>
                  <a:close/>
                </a:path>
              </a:pathLst>
            </a:custGeom>
            <a:blipFill>
              <a:blip r:embed="rId2"/>
              <a:stretch>
                <a:fillRect t="-68444" b="-68444"/>
              </a:stretch>
            </a:blipFill>
          </p:spPr>
        </p:sp>
        <p:grpSp>
          <p:nvGrpSpPr>
            <p:cNvPr id="7" name="Group 7"/>
            <p:cNvGrpSpPr/>
            <p:nvPr/>
          </p:nvGrpSpPr>
          <p:grpSpPr>
            <a:xfrm>
              <a:off x="4134879" y="4011023"/>
              <a:ext cx="16114242" cy="6807850"/>
              <a:chOff x="0" y="0"/>
              <a:chExt cx="3183060" cy="1344760"/>
            </a:xfrm>
          </p:grpSpPr>
          <p:sp>
            <p:nvSpPr>
              <p:cNvPr id="8" name="Freeform 8"/>
              <p:cNvSpPr/>
              <p:nvPr/>
            </p:nvSpPr>
            <p:spPr>
              <a:xfrm>
                <a:off x="0" y="0"/>
                <a:ext cx="3183060" cy="1344760"/>
              </a:xfrm>
              <a:custGeom>
                <a:avLst/>
                <a:gdLst/>
                <a:ahLst/>
                <a:cxnLst/>
                <a:rect l="l" t="t" r="r" b="b"/>
                <a:pathLst>
                  <a:path w="3183060" h="1344760">
                    <a:moveTo>
                      <a:pt x="0" y="0"/>
                    </a:moveTo>
                    <a:lnTo>
                      <a:pt x="3183060" y="0"/>
                    </a:lnTo>
                    <a:lnTo>
                      <a:pt x="3183060" y="1344760"/>
                    </a:lnTo>
                    <a:lnTo>
                      <a:pt x="0" y="1344760"/>
                    </a:lnTo>
                    <a:close/>
                  </a:path>
                </a:pathLst>
              </a:custGeom>
              <a:solidFill>
                <a:srgbClr val="145DA0"/>
              </a:solidFill>
              <a:ln cap="sq">
                <a:noFill/>
                <a:prstDash val="solid"/>
                <a:miter/>
              </a:ln>
            </p:spPr>
          </p:sp>
          <p:sp>
            <p:nvSpPr>
              <p:cNvPr id="9" name="TextBox 9"/>
              <p:cNvSpPr txBox="1"/>
              <p:nvPr/>
            </p:nvSpPr>
            <p:spPr>
              <a:xfrm>
                <a:off x="0" y="-38100"/>
                <a:ext cx="3183060"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4490077" y="4610650"/>
              <a:ext cx="15403846" cy="1290810"/>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INSTAGRAM USER ANALYTICS</a:t>
              </a:r>
            </a:p>
          </p:txBody>
        </p:sp>
        <p:sp>
          <p:nvSpPr>
            <p:cNvPr id="11" name="TextBox 11"/>
            <p:cNvSpPr txBox="1"/>
            <p:nvPr/>
          </p:nvSpPr>
          <p:spPr>
            <a:xfrm>
              <a:off x="5195673" y="6124560"/>
              <a:ext cx="13992653" cy="3581228"/>
            </a:xfrm>
            <a:prstGeom prst="rect">
              <a:avLst/>
            </a:prstGeom>
          </p:spPr>
          <p:txBody>
            <a:bodyPr lIns="0" tIns="0" rIns="0" bIns="0" rtlCol="0" anchor="t">
              <a:spAutoFit/>
            </a:bodyPr>
            <a:lstStyle/>
            <a:p>
              <a:pPr algn="just">
                <a:lnSpc>
                  <a:spcPts val="5388"/>
                </a:lnSpc>
                <a:spcBef>
                  <a:spcPct val="0"/>
                </a:spcBef>
              </a:pPr>
              <a:r>
                <a:rPr lang="en-US" sz="3848" spc="-76">
                  <a:solidFill>
                    <a:srgbClr val="FDFDFD"/>
                  </a:solidFill>
                  <a:latin typeface="Poppins"/>
                  <a:ea typeface="Poppins"/>
                  <a:cs typeface="Poppins"/>
                  <a:sym typeface="Poppins"/>
                </a:rPr>
                <a:t>User Analysis is the process by which we can track how users engage with Instagram, in an attempt to drive business insights for marketing and product development. </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71163" cy="15178802"/>
            <a:chOff x="0" y="0"/>
            <a:chExt cx="737423" cy="812800"/>
          </a:xfrm>
        </p:grpSpPr>
        <p:sp>
          <p:nvSpPr>
            <p:cNvPr id="3" name="Freeform 3"/>
            <p:cNvSpPr/>
            <p:nvPr/>
          </p:nvSpPr>
          <p:spPr>
            <a:xfrm>
              <a:off x="0" y="0"/>
              <a:ext cx="737423" cy="812800"/>
            </a:xfrm>
            <a:custGeom>
              <a:avLst/>
              <a:gdLst/>
              <a:ahLst/>
              <a:cxnLst/>
              <a:rect l="l" t="t" r="r" b="b"/>
              <a:pathLst>
                <a:path w="737423" h="812800">
                  <a:moveTo>
                    <a:pt x="368712" y="0"/>
                  </a:moveTo>
                  <a:cubicBezTo>
                    <a:pt x="165078" y="0"/>
                    <a:pt x="0" y="181951"/>
                    <a:pt x="0" y="406400"/>
                  </a:cubicBezTo>
                  <a:cubicBezTo>
                    <a:pt x="0" y="630849"/>
                    <a:pt x="165078" y="812800"/>
                    <a:pt x="368712" y="812800"/>
                  </a:cubicBezTo>
                  <a:cubicBezTo>
                    <a:pt x="572345" y="812800"/>
                    <a:pt x="737423" y="630849"/>
                    <a:pt x="737423" y="406400"/>
                  </a:cubicBezTo>
                  <a:cubicBezTo>
                    <a:pt x="737423" y="181951"/>
                    <a:pt x="572345" y="0"/>
                    <a:pt x="368712"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69133" y="38100"/>
              <a:ext cx="599156"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989163" y="-1797460"/>
            <a:ext cx="12436922" cy="13881919"/>
            <a:chOff x="0" y="0"/>
            <a:chExt cx="728194" cy="812800"/>
          </a:xfrm>
        </p:grpSpPr>
        <p:sp>
          <p:nvSpPr>
            <p:cNvPr id="6" name="Freeform 6"/>
            <p:cNvSpPr/>
            <p:nvPr/>
          </p:nvSpPr>
          <p:spPr>
            <a:xfrm>
              <a:off x="0" y="0"/>
              <a:ext cx="728194" cy="812800"/>
            </a:xfrm>
            <a:custGeom>
              <a:avLst/>
              <a:gdLst/>
              <a:ahLst/>
              <a:cxnLst/>
              <a:rect l="l" t="t" r="r" b="b"/>
              <a:pathLst>
                <a:path w="728194" h="812800">
                  <a:moveTo>
                    <a:pt x="364097" y="0"/>
                  </a:moveTo>
                  <a:cubicBezTo>
                    <a:pt x="163012" y="0"/>
                    <a:pt x="0" y="181951"/>
                    <a:pt x="0" y="406400"/>
                  </a:cubicBezTo>
                  <a:cubicBezTo>
                    <a:pt x="0" y="630849"/>
                    <a:pt x="163012" y="812800"/>
                    <a:pt x="364097" y="812800"/>
                  </a:cubicBezTo>
                  <a:cubicBezTo>
                    <a:pt x="565182" y="812800"/>
                    <a:pt x="728194" y="630849"/>
                    <a:pt x="728194" y="406400"/>
                  </a:cubicBezTo>
                  <a:cubicBezTo>
                    <a:pt x="728194" y="181951"/>
                    <a:pt x="565182" y="0"/>
                    <a:pt x="364097" y="0"/>
                  </a:cubicBezTo>
                  <a:close/>
                </a:path>
              </a:pathLst>
            </a:custGeom>
            <a:solidFill>
              <a:srgbClr val="145DA0"/>
            </a:solidFill>
          </p:spPr>
        </p:sp>
        <p:sp>
          <p:nvSpPr>
            <p:cNvPr id="7" name="TextBox 7"/>
            <p:cNvSpPr txBox="1"/>
            <p:nvPr/>
          </p:nvSpPr>
          <p:spPr>
            <a:xfrm>
              <a:off x="68268" y="38100"/>
              <a:ext cx="5916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777713" y="609743"/>
            <a:ext cx="10925944" cy="8343757"/>
            <a:chOff x="0" y="0"/>
            <a:chExt cx="14567926" cy="11125009"/>
          </a:xfrm>
        </p:grpSpPr>
        <p:sp>
          <p:nvSpPr>
            <p:cNvPr id="9" name="Freeform 9"/>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1" name="Freeform 11"/>
            <p:cNvSpPr/>
            <p:nvPr/>
          </p:nvSpPr>
          <p:spPr>
            <a:xfrm>
              <a:off x="1074040" y="6713377"/>
              <a:ext cx="1899008" cy="1899008"/>
            </a:xfrm>
            <a:custGeom>
              <a:avLst/>
              <a:gdLst/>
              <a:ahLst/>
              <a:cxnLst/>
              <a:rect l="l" t="t" r="r" b="b"/>
              <a:pathLst>
                <a:path w="1899008" h="1899008">
                  <a:moveTo>
                    <a:pt x="0" y="0"/>
                  </a:moveTo>
                  <a:lnTo>
                    <a:pt x="1899007" y="0"/>
                  </a:lnTo>
                  <a:lnTo>
                    <a:pt x="1899007"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267450" y="7103059"/>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3" name="Freeform 13"/>
            <p:cNvSpPr/>
            <p:nvPr/>
          </p:nvSpPr>
          <p:spPr>
            <a:xfrm rot="-24000">
              <a:off x="3664379" y="1579141"/>
              <a:ext cx="8571473" cy="4287477"/>
            </a:xfrm>
            <a:custGeom>
              <a:avLst/>
              <a:gdLst/>
              <a:ahLst/>
              <a:cxnLst/>
              <a:rect l="l" t="t" r="r" b="b"/>
              <a:pathLst>
                <a:path w="8571473" h="4287477">
                  <a:moveTo>
                    <a:pt x="29517" y="0"/>
                  </a:moveTo>
                  <a:lnTo>
                    <a:pt x="8571474" y="59635"/>
                  </a:lnTo>
                  <a:lnTo>
                    <a:pt x="8541957" y="4287477"/>
                  </a:lnTo>
                  <a:lnTo>
                    <a:pt x="0" y="4227841"/>
                  </a:lnTo>
                  <a:lnTo>
                    <a:pt x="29517" y="0"/>
                  </a:lnTo>
                  <a:close/>
                </a:path>
              </a:pathLst>
            </a:custGeom>
            <a:blipFill>
              <a:blip r:embed="rId4"/>
              <a:stretch>
                <a:fillRect l="-975" t="-30550" r="-37367" b="-1994"/>
              </a:stretch>
            </a:blipFill>
          </p:spPr>
        </p:sp>
        <p:sp>
          <p:nvSpPr>
            <p:cNvPr id="14" name="Freeform 14"/>
            <p:cNvSpPr/>
            <p:nvPr/>
          </p:nvSpPr>
          <p:spPr>
            <a:xfrm rot="-24000">
              <a:off x="4599754" y="8301408"/>
              <a:ext cx="6700725" cy="2846889"/>
            </a:xfrm>
            <a:custGeom>
              <a:avLst/>
              <a:gdLst/>
              <a:ahLst/>
              <a:cxnLst/>
              <a:rect l="l" t="t" r="r" b="b"/>
              <a:pathLst>
                <a:path w="6700725" h="2846889">
                  <a:moveTo>
                    <a:pt x="19549" y="0"/>
                  </a:moveTo>
                  <a:lnTo>
                    <a:pt x="6700724" y="46644"/>
                  </a:lnTo>
                  <a:lnTo>
                    <a:pt x="6681175" y="2846889"/>
                  </a:lnTo>
                  <a:lnTo>
                    <a:pt x="0" y="2800245"/>
                  </a:lnTo>
                  <a:lnTo>
                    <a:pt x="19549" y="0"/>
                  </a:lnTo>
                  <a:close/>
                </a:path>
              </a:pathLst>
            </a:custGeom>
            <a:blipFill>
              <a:blip r:embed="rId5"/>
              <a:stretch>
                <a:fillRect t="-126286" r="-417429" b="-9917"/>
              </a:stretch>
            </a:blipFill>
          </p:spPr>
        </p:sp>
        <p:sp>
          <p:nvSpPr>
            <p:cNvPr id="15" name="TextBox 15"/>
            <p:cNvSpPr txBox="1"/>
            <p:nvPr/>
          </p:nvSpPr>
          <p:spPr>
            <a:xfrm>
              <a:off x="2023543" y="339511"/>
              <a:ext cx="12199018" cy="928031"/>
            </a:xfrm>
            <a:prstGeom prst="rect">
              <a:avLst/>
            </a:prstGeom>
          </p:spPr>
          <p:txBody>
            <a:bodyPr lIns="0" tIns="0" rIns="0" bIns="0" rtlCol="0" anchor="t">
              <a:spAutoFit/>
            </a:bodyPr>
            <a:lstStyle/>
            <a:p>
              <a:pPr algn="l">
                <a:lnSpc>
                  <a:spcPts val="2849"/>
                </a:lnSpc>
              </a:pPr>
              <a:r>
                <a:rPr lang="en-US" sz="2035" spc="-40" dirty="0">
                  <a:solidFill>
                    <a:srgbClr val="145DA0"/>
                  </a:solidFill>
                  <a:latin typeface="Poppins"/>
                  <a:ea typeface="Poppins"/>
                  <a:cs typeface="Poppins"/>
                  <a:sym typeface="Poppins"/>
                </a:rPr>
                <a:t>LOCAL USER REWARD: Finding the 5 most oldest users of Instagram from the database provided. </a:t>
              </a:r>
            </a:p>
          </p:txBody>
        </p:sp>
        <p:sp>
          <p:nvSpPr>
            <p:cNvPr id="16" name="TextBox 16"/>
            <p:cNvSpPr txBox="1"/>
            <p:nvPr/>
          </p:nvSpPr>
          <p:spPr>
            <a:xfrm>
              <a:off x="3155049" y="7059467"/>
              <a:ext cx="11412877" cy="1443952"/>
            </a:xfrm>
            <a:prstGeom prst="rect">
              <a:avLst/>
            </a:prstGeom>
          </p:spPr>
          <p:txBody>
            <a:bodyPr lIns="0" tIns="0" rIns="0" bIns="0" rtlCol="0" anchor="t">
              <a:spAutoFit/>
            </a:bodyPr>
            <a:lstStyle/>
            <a:p>
              <a:pPr algn="l">
                <a:lnSpc>
                  <a:spcPts val="2915"/>
                </a:lnSpc>
              </a:pPr>
              <a:r>
                <a:rPr lang="en-US" sz="2082" u="none" strike="noStrike" spc="-41">
                  <a:solidFill>
                    <a:srgbClr val="145DA0"/>
                  </a:solidFill>
                  <a:latin typeface="Poppins"/>
                  <a:ea typeface="Poppins"/>
                  <a:cs typeface="Poppins"/>
                  <a:sym typeface="Poppins"/>
                </a:rPr>
                <a:t> INACTIVE USER ENGAGEMENT: List users who never posted even a single photo on Instagram.</a:t>
              </a:r>
            </a:p>
            <a:p>
              <a:pPr algn="l">
                <a:lnSpc>
                  <a:spcPts val="2915"/>
                </a:lnSpc>
              </a:pPr>
              <a:endParaRPr lang="en-US" sz="2082" u="none" strike="noStrike" spc="-41">
                <a:solidFill>
                  <a:srgbClr val="145DA0"/>
                </a:solidFill>
                <a:latin typeface="Poppins"/>
                <a:ea typeface="Poppins"/>
                <a:cs typeface="Poppins"/>
                <a:sym typeface="Poppins"/>
              </a:endParaRPr>
            </a:p>
          </p:txBody>
        </p:sp>
      </p:grpSp>
      <p:grpSp>
        <p:nvGrpSpPr>
          <p:cNvPr id="17" name="Group 17"/>
          <p:cNvGrpSpPr/>
          <p:nvPr/>
        </p:nvGrpSpPr>
        <p:grpSpPr>
          <a:xfrm>
            <a:off x="6051681" y="1135067"/>
            <a:ext cx="373607" cy="37360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6819358" y="6030200"/>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3" name="TextBox 23"/>
          <p:cNvSpPr txBox="1"/>
          <p:nvPr/>
        </p:nvSpPr>
        <p:spPr>
          <a:xfrm>
            <a:off x="503737" y="2846477"/>
            <a:ext cx="5257632" cy="2798298"/>
          </a:xfrm>
          <a:prstGeom prst="rect">
            <a:avLst/>
          </a:prstGeom>
        </p:spPr>
        <p:txBody>
          <a:bodyPr lIns="0" tIns="0" rIns="0" bIns="0" rtlCol="0" anchor="t">
            <a:spAutoFit/>
          </a:bodyPr>
          <a:lstStyle/>
          <a:p>
            <a:pPr marL="0" lvl="0" indent="0" algn="l">
              <a:lnSpc>
                <a:spcPts val="7463"/>
              </a:lnSpc>
              <a:spcBef>
                <a:spcPct val="0"/>
              </a:spcBef>
            </a:pPr>
            <a:r>
              <a:rPr lang="en-US" sz="5330">
                <a:solidFill>
                  <a:srgbClr val="FDFDFD"/>
                </a:solidFill>
                <a:latin typeface="Open Sans Extra Bold"/>
                <a:ea typeface="Open Sans Extra Bold"/>
                <a:cs typeface="Open Sans Extra Bold"/>
                <a:sym typeface="Open Sans Extra Bold"/>
              </a:rPr>
              <a:t>INSIGHTS OF MARKETING  ANALYSES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2887</Words>
  <Application>Microsoft Office PowerPoint</Application>
  <PresentationFormat>Custom</PresentationFormat>
  <Paragraphs>277</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Open Sans Extra Bold</vt:lpstr>
      <vt:lpstr>Poppins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PORTFOLIO</dc:title>
  <cp:lastModifiedBy>Ananya Gupta</cp:lastModifiedBy>
  <cp:revision>2</cp:revision>
  <dcterms:created xsi:type="dcterms:W3CDTF">2006-08-16T00:00:00Z</dcterms:created>
  <dcterms:modified xsi:type="dcterms:W3CDTF">2024-08-12T17:24:05Z</dcterms:modified>
  <dc:identifier>DAGMz-686fg</dc:identifier>
</cp:coreProperties>
</file>